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6"/>
  </p:handoutMasterIdLst>
  <p:sldIdLst>
    <p:sldId id="350" r:id="rId2"/>
    <p:sldId id="351" r:id="rId3"/>
    <p:sldId id="352" r:id="rId4"/>
    <p:sldId id="353"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4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22" autoAdjust="0"/>
  </p:normalViewPr>
  <p:slideViewPr>
    <p:cSldViewPr>
      <p:cViewPr varScale="1">
        <p:scale>
          <a:sx n="61" d="100"/>
          <a:sy n="61" d="100"/>
        </p:scale>
        <p:origin x="1440"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0DBD77-8B2B-41D4-B321-583292ADD1B4}" type="datetimeFigureOut">
              <a:rPr lang="en-US" smtClean="0"/>
              <a:t>3/20/2017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8B90B6-1B4F-4525-A598-700D4FCA70FF}" type="slidenum">
              <a:rPr lang="en-US" smtClean="0"/>
              <a:t>‹#›</a:t>
            </a:fld>
            <a:endParaRPr lang="en-US"/>
          </a:p>
        </p:txBody>
      </p:sp>
    </p:spTree>
    <p:extLst>
      <p:ext uri="{BB962C8B-B14F-4D97-AF65-F5344CB8AC3E}">
        <p14:creationId xmlns:p14="http://schemas.microsoft.com/office/powerpoint/2010/main" val="39465806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nl-NL"/>
              <a:t>Klik om de stijl te bewerken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79DE58B4-E416-4B24-BFAC-343159A42389}" type="datetimeFigureOut">
              <a:rPr lang="en-AU" smtClean="0"/>
              <a:t>20/03/2017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A88EE0-6E72-4A81-8250-D1BF42670587}"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9DE58B4-E416-4B24-BFAC-343159A42389}" type="datetimeFigureOut">
              <a:rPr lang="en-AU" smtClean="0"/>
              <a:t>20/03/2017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A88EE0-6E72-4A81-8250-D1BF42670587}"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9DE58B4-E416-4B24-BFAC-343159A42389}" type="datetimeFigureOut">
              <a:rPr lang="en-AU" smtClean="0"/>
              <a:t>20/03/2017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A88EE0-6E72-4A81-8250-D1BF42670587}"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9DE58B4-E416-4B24-BFAC-343159A42389}" type="datetimeFigureOut">
              <a:rPr lang="en-AU" smtClean="0"/>
              <a:t>20/03/2017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A88EE0-6E72-4A81-8250-D1BF42670587}"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NL"/>
              <a:t>Klik om de stijl te bewerken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nl-NL"/>
              <a:t>Klik om de modelstijlen te bewerken</a:t>
            </a:r>
          </a:p>
        </p:txBody>
      </p:sp>
      <p:sp>
        <p:nvSpPr>
          <p:cNvPr id="4" name="Date Placeholder 3"/>
          <p:cNvSpPr>
            <a:spLocks noGrp="1"/>
          </p:cNvSpPr>
          <p:nvPr>
            <p:ph type="dt" sz="half" idx="10"/>
          </p:nvPr>
        </p:nvSpPr>
        <p:spPr/>
        <p:txBody>
          <a:bodyPr/>
          <a:lstStyle/>
          <a:p>
            <a:fld id="{79DE58B4-E416-4B24-BFAC-343159A42389}" type="datetimeFigureOut">
              <a:rPr lang="en-AU" smtClean="0"/>
              <a:t>20/03/2017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A88EE0-6E72-4A81-8250-D1BF42670587}"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79DE58B4-E416-4B24-BFAC-343159A42389}" type="datetimeFigureOut">
              <a:rPr lang="en-AU" smtClean="0"/>
              <a:t>20/03/2017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BA88EE0-6E72-4A81-8250-D1BF42670587}" type="slidenum">
              <a:rPr lang="en-AU" smtClean="0"/>
              <a:t>‹#›</a:t>
            </a:fld>
            <a:endParaRPr lang="en-AU"/>
          </a:p>
        </p:txBody>
      </p:sp>
      <p:sp>
        <p:nvSpPr>
          <p:cNvPr id="8" name="Title 7"/>
          <p:cNvSpPr>
            <a:spLocks noGrp="1"/>
          </p:cNvSpPr>
          <p:nvPr>
            <p:ph type="title"/>
          </p:nvPr>
        </p:nvSpPr>
        <p:spPr/>
        <p:txBody>
          <a:bodyPr/>
          <a:lstStyle/>
          <a:p>
            <a:r>
              <a:rPr lang="nl-NL"/>
              <a:t>Klik om de stijl te bewerken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nl-NL"/>
              <a:t>Klik om de modelstijlen te bewerken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nl-NL"/>
              <a:t>Klik om de modelstijlen te bewerken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9DE58B4-E416-4B24-BFAC-343159A42389}" type="datetimeFigureOut">
              <a:rPr lang="en-AU" smtClean="0"/>
              <a:t>20/03/2017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BA88EE0-6E72-4A81-8250-D1BF42670587}"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79DE58B4-E416-4B24-BFAC-343159A42389}" type="datetimeFigureOut">
              <a:rPr lang="en-AU" smtClean="0"/>
              <a:t>20/03/2017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BA88EE0-6E72-4A81-8250-D1BF42670587}"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E58B4-E416-4B24-BFAC-343159A42389}" type="datetimeFigureOut">
              <a:rPr lang="en-AU" smtClean="0"/>
              <a:t>20/03/2017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BA88EE0-6E72-4A81-8250-D1BF42670587}"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NL"/>
              <a:t>Klik om de stijl te bewerken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nl-NL"/>
              <a:t>Klik om de modelstijlen te bewerken</a:t>
            </a:r>
          </a:p>
        </p:txBody>
      </p:sp>
      <p:sp>
        <p:nvSpPr>
          <p:cNvPr id="5" name="Date Placeholder 4"/>
          <p:cNvSpPr>
            <a:spLocks noGrp="1"/>
          </p:cNvSpPr>
          <p:nvPr>
            <p:ph type="dt" sz="half" idx="10"/>
          </p:nvPr>
        </p:nvSpPr>
        <p:spPr/>
        <p:txBody>
          <a:bodyPr/>
          <a:lstStyle/>
          <a:p>
            <a:fld id="{79DE58B4-E416-4B24-BFAC-343159A42389}" type="datetimeFigureOut">
              <a:rPr lang="en-AU" smtClean="0"/>
              <a:t>20/03/2017</a:t>
            </a:fld>
            <a:endParaRPr lang="en-A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A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BA88EE0-6E72-4A81-8250-D1BF42670587}"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nl-NL"/>
              <a:t>Klik op het pictogram als u een afbeelding wilt toevoegen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nl-NL"/>
              <a:t>Klik om de stijl te bewerken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79DE58B4-E416-4B24-BFAC-343159A42389}" type="datetimeFigureOut">
              <a:rPr lang="en-AU" smtClean="0"/>
              <a:t>20/03/2017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BA88EE0-6E72-4A81-8250-D1BF42670587}"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nl-NL"/>
              <a:t>Klik om de stijl te bewerken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9DE58B4-E416-4B24-BFAC-343159A42389}" type="datetimeFigureOut">
              <a:rPr lang="en-AU" smtClean="0"/>
              <a:t>20/03/2017</a:t>
            </a:fld>
            <a:endParaRPr lang="en-A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A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BA88EE0-6E72-4A81-8250-D1BF42670587}"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9086945">
            <a:off x="983532" y="2390887"/>
            <a:ext cx="5648623" cy="903230"/>
          </a:xfrm>
        </p:spPr>
        <p:txBody>
          <a:bodyPr/>
          <a:lstStyle/>
          <a:p>
            <a:r>
              <a:rPr lang="en-US" dirty="0"/>
              <a:t>Welcome </a:t>
            </a:r>
            <a:br>
              <a:rPr lang="en-US" dirty="0"/>
            </a:br>
            <a:r>
              <a:rPr lang="en-US" dirty="0"/>
              <a:t>to the FC2 Female Condom Training Workshop</a:t>
            </a:r>
            <a:endParaRPr lang="en-AU" dirty="0"/>
          </a:p>
        </p:txBody>
      </p:sp>
      <p:sp>
        <p:nvSpPr>
          <p:cNvPr id="3" name="Ondertitel 2"/>
          <p:cNvSpPr>
            <a:spLocks noGrp="1"/>
          </p:cNvSpPr>
          <p:nvPr>
            <p:ph type="subTitle" idx="1"/>
          </p:nvPr>
        </p:nvSpPr>
        <p:spPr>
          <a:xfrm rot="19113378">
            <a:off x="1528801" y="2920302"/>
            <a:ext cx="6511131" cy="246944"/>
          </a:xfrm>
        </p:spPr>
        <p:txBody>
          <a:bodyPr>
            <a:normAutofit lnSpcReduction="10000"/>
          </a:bodyPr>
          <a:lstStyle/>
          <a:p>
            <a:r>
              <a:rPr lang="en-AU" dirty="0"/>
              <a:t>By the female health company</a:t>
            </a:r>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881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How FC2 works (1)</a:t>
            </a:r>
          </a:p>
        </p:txBody>
      </p:sp>
      <p:sp>
        <p:nvSpPr>
          <p:cNvPr id="3" name="Tijdelijke aanduiding voor inhoud 2"/>
          <p:cNvSpPr>
            <a:spLocks noGrp="1"/>
          </p:cNvSpPr>
          <p:nvPr>
            <p:ph idx="1"/>
          </p:nvPr>
        </p:nvSpPr>
        <p:spPr/>
        <p:txBody>
          <a:bodyPr>
            <a:normAutofit/>
          </a:bodyPr>
          <a:lstStyle/>
          <a:p>
            <a:pPr marL="457200" indent="-457200">
              <a:buClr>
                <a:schemeClr val="accent2"/>
              </a:buClr>
              <a:buFont typeface="Wingdings" panose="05000000000000000000" pitchFamily="2" charset="2"/>
              <a:buChar char="Ø"/>
            </a:pPr>
            <a:r>
              <a:rPr lang="en-US" altLang="en-US" sz="2200" b="0" dirty="0"/>
              <a:t>FC2 has a flexible ring at the closed end of the pouch with a slightly larger ring at the open end.</a:t>
            </a:r>
          </a:p>
          <a:p>
            <a:pPr marL="457200" indent="-457200">
              <a:buClr>
                <a:schemeClr val="accent2"/>
              </a:buClr>
              <a:buFont typeface="Wingdings" panose="05000000000000000000" pitchFamily="2" charset="2"/>
              <a:buChar char="Ø"/>
            </a:pPr>
            <a:r>
              <a:rPr lang="en-US" altLang="en-US" sz="2200" b="0" dirty="0"/>
              <a:t>At the closed end of the sheath, the flexible ring is inserted into the vagina to keep the female condom in place.</a:t>
            </a:r>
          </a:p>
          <a:p>
            <a:pPr marL="457200" indent="-457200">
              <a:buClr>
                <a:schemeClr val="accent2"/>
              </a:buClr>
              <a:buFont typeface="Wingdings" panose="05000000000000000000" pitchFamily="2" charset="2"/>
              <a:buChar char="Ø"/>
            </a:pPr>
            <a:r>
              <a:rPr lang="en-US" altLang="en-US" sz="2200" b="0" dirty="0"/>
              <a:t>At the open end of the sheath, the ring stays outside the vulva at the entrance of the vagina.</a:t>
            </a:r>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243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How FC2 works (2)</a:t>
            </a:r>
          </a:p>
        </p:txBody>
      </p:sp>
      <p:sp>
        <p:nvSpPr>
          <p:cNvPr id="3" name="Tijdelijke aanduiding voor inhoud 2"/>
          <p:cNvSpPr>
            <a:spLocks noGrp="1"/>
          </p:cNvSpPr>
          <p:nvPr>
            <p:ph idx="1"/>
          </p:nvPr>
        </p:nvSpPr>
        <p:spPr/>
        <p:txBody>
          <a:bodyPr/>
          <a:lstStyle/>
          <a:p>
            <a:r>
              <a:rPr lang="en-US" altLang="en-US" sz="2200" dirty="0"/>
              <a:t>The outer ring:</a:t>
            </a:r>
            <a:endParaRPr lang="en-US" altLang="en-US" sz="2200" b="0" dirty="0"/>
          </a:p>
          <a:p>
            <a:pPr marL="457200" indent="-457200">
              <a:buClr>
                <a:schemeClr val="accent2"/>
              </a:buClr>
              <a:buFont typeface="Wingdings" panose="05000000000000000000" pitchFamily="2" charset="2"/>
              <a:buChar char="Ø"/>
              <a:tabLst>
                <a:tab pos="457200" algn="l"/>
              </a:tabLst>
            </a:pPr>
            <a:r>
              <a:rPr lang="en-US" altLang="en-US" sz="2200" b="0" dirty="0"/>
              <a:t>Acts as a guide during penis penetration.</a:t>
            </a:r>
          </a:p>
          <a:p>
            <a:pPr marL="457200" indent="-457200">
              <a:buClr>
                <a:schemeClr val="accent2"/>
              </a:buClr>
              <a:buFont typeface="Wingdings" panose="05000000000000000000" pitchFamily="2" charset="2"/>
              <a:buChar char="Ø"/>
              <a:tabLst>
                <a:tab pos="457200" algn="l"/>
              </a:tabLst>
            </a:pPr>
            <a:r>
              <a:rPr lang="en-US" altLang="en-US" sz="2200" b="0" dirty="0"/>
              <a:t>Prevents the sheath from bunching up inside the vagina.</a:t>
            </a:r>
          </a:p>
          <a:p>
            <a:pPr marL="457200" indent="-457200">
              <a:buClr>
                <a:schemeClr val="accent2"/>
              </a:buClr>
              <a:buFont typeface="Wingdings" panose="05000000000000000000" pitchFamily="2" charset="2"/>
              <a:buChar char="Ø"/>
              <a:tabLst>
                <a:tab pos="457200" algn="l"/>
              </a:tabLst>
            </a:pPr>
            <a:r>
              <a:rPr lang="en-US" altLang="en-US" sz="2200" b="0" dirty="0"/>
              <a:t>Covers the genitalia and base of the penis and adds extra protection against transmission of STIs</a:t>
            </a:r>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8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Why FC2 is important?</a:t>
            </a:r>
          </a:p>
        </p:txBody>
      </p:sp>
      <p:sp>
        <p:nvSpPr>
          <p:cNvPr id="3" name="Tijdelijke aanduiding voor inhoud 2"/>
          <p:cNvSpPr>
            <a:spLocks noGrp="1"/>
          </p:cNvSpPr>
          <p:nvPr>
            <p:ph idx="1"/>
          </p:nvPr>
        </p:nvSpPr>
        <p:spPr>
          <a:xfrm>
            <a:off x="822960" y="1052736"/>
            <a:ext cx="7520940" cy="3314873"/>
          </a:xfrm>
        </p:spPr>
        <p:txBody>
          <a:bodyPr>
            <a:normAutofit fontScale="55000" lnSpcReduction="20000"/>
          </a:bodyPr>
          <a:lstStyle/>
          <a:p>
            <a:pPr marL="457200" indent="-457200">
              <a:buClr>
                <a:schemeClr val="accent2"/>
              </a:buClr>
              <a:buFont typeface="Wingdings" panose="05000000000000000000" pitchFamily="2" charset="2"/>
              <a:buChar char="Ø"/>
            </a:pPr>
            <a:r>
              <a:rPr lang="en-US" altLang="en-US" sz="4000" b="0" dirty="0"/>
              <a:t>Female condoms work to prevent pregnancy and STIs, including HIV, by lining the inside of the vagina, preventing skin touching skin.</a:t>
            </a:r>
          </a:p>
          <a:p>
            <a:pPr marL="457200" indent="-457200">
              <a:buClr>
                <a:schemeClr val="accent2"/>
              </a:buClr>
              <a:buFont typeface="Wingdings" panose="05000000000000000000" pitchFamily="2" charset="2"/>
              <a:buChar char="Ø"/>
            </a:pPr>
            <a:r>
              <a:rPr lang="en-US" altLang="en-US" sz="4000" b="0" dirty="0"/>
              <a:t>They collect pre-cum and semen when a man ejaculates, keeping sperm from entering the vagina and thereby preventing pregnancy and reducing the risk of STIs.</a:t>
            </a:r>
          </a:p>
          <a:p>
            <a:pPr marL="457200" indent="-457200">
              <a:buClr>
                <a:schemeClr val="accent2"/>
              </a:buClr>
              <a:buFont typeface="Wingdings" panose="05000000000000000000" pitchFamily="2" charset="2"/>
              <a:buChar char="Ø"/>
            </a:pPr>
            <a:r>
              <a:rPr lang="en-US" altLang="en-US" sz="4000" b="0" dirty="0"/>
              <a:t>Women have options available to them to increase protected sex acts and decrease the transmission of STIs and unintended pregnancy. Providers play an important role in presenting all the options of protection to their clients.</a:t>
            </a:r>
          </a:p>
          <a:p>
            <a:pPr algn="ctr"/>
            <a:endParaRPr lang="en-US" altLang="en-US" sz="3600" dirty="0"/>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914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Who can use FC2?</a:t>
            </a:r>
          </a:p>
        </p:txBody>
      </p:sp>
      <p:sp>
        <p:nvSpPr>
          <p:cNvPr id="3" name="Tijdelijke aanduiding voor inhoud 2"/>
          <p:cNvSpPr>
            <a:spLocks noGrp="1"/>
          </p:cNvSpPr>
          <p:nvPr>
            <p:ph idx="1"/>
          </p:nvPr>
        </p:nvSpPr>
        <p:spPr/>
        <p:txBody>
          <a:bodyPr numCol="2">
            <a:normAutofit fontScale="70000" lnSpcReduction="20000"/>
          </a:bodyPr>
          <a:lstStyle/>
          <a:p>
            <a:pPr marL="0" indent="0">
              <a:buClr>
                <a:schemeClr val="accent2"/>
              </a:buClr>
            </a:pPr>
            <a:r>
              <a:rPr lang="en-US" altLang="en-US" sz="3100" dirty="0"/>
              <a:t>All women and men who want to prevent unintended pregnancies and protect themselves against STIs, including HIV.</a:t>
            </a:r>
          </a:p>
          <a:p>
            <a:pPr>
              <a:buClr>
                <a:schemeClr val="accent2"/>
              </a:buClr>
              <a:buFont typeface="Wingdings" panose="05000000000000000000" pitchFamily="2" charset="2"/>
              <a:buChar char="Ø"/>
            </a:pPr>
            <a:r>
              <a:rPr lang="en-US" altLang="en-US" sz="3100" b="0" dirty="0"/>
              <a:t>Women/men who don’t want to use the male condom.</a:t>
            </a:r>
          </a:p>
          <a:p>
            <a:pPr>
              <a:buClr>
                <a:schemeClr val="accent2"/>
              </a:buClr>
              <a:buFont typeface="Wingdings" panose="05000000000000000000" pitchFamily="2" charset="2"/>
              <a:buChar char="Ø"/>
            </a:pPr>
            <a:r>
              <a:rPr lang="en-US" altLang="en-US" sz="3100" b="0" dirty="0"/>
              <a:t>People who are allergic/sensitive to latex.</a:t>
            </a:r>
          </a:p>
          <a:p>
            <a:pPr>
              <a:buClr>
                <a:schemeClr val="accent2"/>
              </a:buClr>
              <a:buFont typeface="Wingdings" panose="05000000000000000000" pitchFamily="2" charset="2"/>
              <a:buChar char="Ø"/>
            </a:pPr>
            <a:r>
              <a:rPr lang="en-US" altLang="en-US" sz="3100" b="0" dirty="0"/>
              <a:t>People who are HIV positive.</a:t>
            </a:r>
          </a:p>
          <a:p>
            <a:pPr>
              <a:buClr>
                <a:schemeClr val="accent2"/>
              </a:buClr>
              <a:buFont typeface="Wingdings" panose="05000000000000000000" pitchFamily="2" charset="2"/>
              <a:buChar char="Ø"/>
            </a:pPr>
            <a:r>
              <a:rPr lang="en-US" altLang="en-US" sz="3100" b="0" dirty="0"/>
              <a:t>Women who are menstruating.</a:t>
            </a:r>
          </a:p>
          <a:p>
            <a:pPr>
              <a:buClr>
                <a:schemeClr val="accent2"/>
              </a:buClr>
              <a:buFont typeface="Wingdings" panose="05000000000000000000" pitchFamily="2" charset="2"/>
              <a:buChar char="Ø"/>
            </a:pPr>
            <a:r>
              <a:rPr lang="en-US" altLang="en-US" sz="3100" b="0" dirty="0"/>
              <a:t>Women who have recently given birth.</a:t>
            </a:r>
          </a:p>
          <a:p>
            <a:pPr>
              <a:buClr>
                <a:schemeClr val="accent2"/>
              </a:buClr>
              <a:buFont typeface="Wingdings" panose="05000000000000000000" pitchFamily="2" charset="2"/>
              <a:buChar char="Ø"/>
            </a:pPr>
            <a:r>
              <a:rPr lang="en-US" altLang="en-US" sz="3100" b="0" dirty="0"/>
              <a:t>Women who have a retroverted uterus.</a:t>
            </a:r>
          </a:p>
          <a:p>
            <a:pPr>
              <a:buClr>
                <a:schemeClr val="accent2"/>
              </a:buClr>
              <a:buFont typeface="Wingdings" panose="05000000000000000000" pitchFamily="2" charset="2"/>
              <a:buChar char="Ø"/>
            </a:pPr>
            <a:r>
              <a:rPr lang="en-US" altLang="en-US" sz="3100" b="0" dirty="0"/>
              <a:t>Women who have had a hysterectomy.</a:t>
            </a:r>
          </a:p>
          <a:p>
            <a:pPr>
              <a:buClr>
                <a:schemeClr val="accent2"/>
              </a:buClr>
              <a:buFont typeface="Wingdings" panose="05000000000000000000" pitchFamily="2" charset="2"/>
              <a:buChar char="Ø"/>
            </a:pPr>
            <a:r>
              <a:rPr lang="en-US" altLang="en-US" sz="3100" b="0" dirty="0"/>
              <a:t>Women who are (peri and post) menopausal.</a:t>
            </a:r>
          </a:p>
          <a:p>
            <a:pPr>
              <a:buFont typeface="Arial" panose="020B0604020202020204" pitchFamily="34" charset="0"/>
              <a:buChar char="•"/>
            </a:pPr>
            <a:endParaRPr lang="en-US" altLang="en-US" sz="1350" dirty="0"/>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673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Advantages of FC2 (1)</a:t>
            </a:r>
          </a:p>
        </p:txBody>
      </p:sp>
      <p:sp>
        <p:nvSpPr>
          <p:cNvPr id="3" name="Tijdelijke aanduiding voor inhoud 2"/>
          <p:cNvSpPr>
            <a:spLocks noGrp="1"/>
          </p:cNvSpPr>
          <p:nvPr>
            <p:ph idx="1"/>
          </p:nvPr>
        </p:nvSpPr>
        <p:spPr/>
        <p:txBody>
          <a:bodyPr>
            <a:normAutofit lnSpcReduction="10000"/>
          </a:bodyPr>
          <a:lstStyle/>
          <a:p>
            <a:pPr marL="457200" indent="-457200">
              <a:buClr>
                <a:schemeClr val="accent2"/>
              </a:buClr>
              <a:buFont typeface="Wingdings" panose="05000000000000000000" pitchFamily="2" charset="2"/>
              <a:buChar char="Ø"/>
            </a:pPr>
            <a:r>
              <a:rPr lang="en-US" altLang="en-US" sz="2200" b="0" dirty="0"/>
              <a:t>Prevents pregnancy, STIs and HIV infection.</a:t>
            </a:r>
          </a:p>
          <a:p>
            <a:pPr marL="457200" indent="-457200">
              <a:buClr>
                <a:schemeClr val="accent2"/>
              </a:buClr>
              <a:buFont typeface="Wingdings" panose="05000000000000000000" pitchFamily="2" charset="2"/>
              <a:buChar char="Ø"/>
            </a:pPr>
            <a:r>
              <a:rPr lang="en-US" altLang="en-US" sz="2200" b="0" dirty="0"/>
              <a:t>Provides pleasure for both men and women (double pleasure rings).</a:t>
            </a:r>
          </a:p>
          <a:p>
            <a:pPr marL="457200" indent="-457200">
              <a:buClr>
                <a:schemeClr val="accent2"/>
              </a:buClr>
              <a:buFont typeface="Wingdings" panose="05000000000000000000" pitchFamily="2" charset="2"/>
              <a:buChar char="Ø"/>
            </a:pPr>
            <a:r>
              <a:rPr lang="en-US" altLang="en-US" sz="2200" b="0" dirty="0"/>
              <a:t>Female and male can initiate use.</a:t>
            </a:r>
          </a:p>
          <a:p>
            <a:pPr marL="457200" indent="-457200">
              <a:buClr>
                <a:schemeClr val="accent2"/>
              </a:buClr>
              <a:buFont typeface="Wingdings" panose="05000000000000000000" pitchFamily="2" charset="2"/>
              <a:buChar char="Ø"/>
            </a:pPr>
            <a:r>
              <a:rPr lang="en-US" altLang="en-US" sz="2200" b="0" dirty="0"/>
              <a:t>Facilitates communication, instills confidence and assertiveness in women.</a:t>
            </a:r>
          </a:p>
          <a:p>
            <a:pPr marL="457200" indent="-457200">
              <a:buClr>
                <a:schemeClr val="accent2"/>
              </a:buClr>
              <a:buFont typeface="Wingdings" panose="05000000000000000000" pitchFamily="2" charset="2"/>
              <a:buChar char="Ø"/>
            </a:pPr>
            <a:r>
              <a:rPr lang="en-US" altLang="en-US" sz="2200" b="0" dirty="0"/>
              <a:t>Provides another option for women and men.</a:t>
            </a:r>
          </a:p>
          <a:p>
            <a:pPr marL="457200" indent="-457200">
              <a:buClr>
                <a:schemeClr val="accent2"/>
              </a:buClr>
              <a:buFont typeface="Wingdings" panose="05000000000000000000" pitchFamily="2" charset="2"/>
              <a:buChar char="Ø"/>
            </a:pPr>
            <a:r>
              <a:rPr lang="en-US" altLang="en-US" sz="2200" b="0" dirty="0"/>
              <a:t>Lubrication makes sex more pleasurable for (peri and post) menopausal women.</a:t>
            </a:r>
          </a:p>
          <a:p>
            <a:pPr algn="ctr"/>
            <a:endParaRPr lang="en-US" altLang="en-US" sz="1350" dirty="0"/>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931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Advantages of FC2 (2)</a:t>
            </a:r>
          </a:p>
        </p:txBody>
      </p:sp>
      <p:sp>
        <p:nvSpPr>
          <p:cNvPr id="3" name="Tijdelijke aanduiding voor inhoud 2"/>
          <p:cNvSpPr>
            <a:spLocks noGrp="1"/>
          </p:cNvSpPr>
          <p:nvPr>
            <p:ph idx="1"/>
          </p:nvPr>
        </p:nvSpPr>
        <p:spPr/>
        <p:txBody>
          <a:bodyPr/>
          <a:lstStyle/>
          <a:p>
            <a:pPr marL="457200" indent="-457200">
              <a:buClr>
                <a:schemeClr val="accent2"/>
              </a:buClr>
              <a:buFont typeface="Wingdings" panose="05000000000000000000" pitchFamily="2" charset="2"/>
              <a:buChar char="Ø"/>
            </a:pPr>
            <a:r>
              <a:rPr lang="en-US" altLang="en-US" sz="2200" b="0" dirty="0"/>
              <a:t>Can be inserted in advance and does not require immediate removal.</a:t>
            </a:r>
          </a:p>
          <a:p>
            <a:pPr marL="457200" indent="-457200">
              <a:buClr>
                <a:schemeClr val="accent2"/>
              </a:buClr>
              <a:buFont typeface="Wingdings" panose="05000000000000000000" pitchFamily="2" charset="2"/>
              <a:buChar char="Ø"/>
            </a:pPr>
            <a:r>
              <a:rPr lang="en-US" altLang="en-US" sz="2200" b="0" dirty="0"/>
              <a:t>Option for women and men who are allergic to latex.</a:t>
            </a:r>
          </a:p>
          <a:p>
            <a:pPr marL="457200" indent="-457200">
              <a:buClr>
                <a:schemeClr val="accent2"/>
              </a:buClr>
              <a:buFont typeface="Wingdings" panose="05000000000000000000" pitchFamily="2" charset="2"/>
              <a:buChar char="Ø"/>
            </a:pPr>
            <a:r>
              <a:rPr lang="en-US" altLang="en-US" sz="2200" b="0" dirty="0"/>
              <a:t>Can be used during menstruation.</a:t>
            </a:r>
          </a:p>
          <a:p>
            <a:pPr marL="457200" indent="-457200">
              <a:buClr>
                <a:schemeClr val="accent2"/>
              </a:buClr>
              <a:buFont typeface="Wingdings" panose="05000000000000000000" pitchFamily="2" charset="2"/>
              <a:buChar char="Ø"/>
            </a:pPr>
            <a:r>
              <a:rPr lang="en-US" altLang="en-US" sz="2200" b="0" dirty="0"/>
              <a:t>Covers external genitalia partially in women, giving a wider protection area.</a:t>
            </a:r>
          </a:p>
          <a:p>
            <a:pPr marL="457200" indent="-457200">
              <a:buClr>
                <a:schemeClr val="accent2"/>
              </a:buClr>
              <a:buFont typeface="Wingdings" panose="05000000000000000000" pitchFamily="2" charset="2"/>
              <a:buChar char="Ø"/>
            </a:pPr>
            <a:r>
              <a:rPr lang="en-US" altLang="en-US" sz="2200" b="0" dirty="0"/>
              <a:t>A woman can urinate with the condom in the vagina.</a:t>
            </a:r>
          </a:p>
          <a:p>
            <a:pPr algn="ctr"/>
            <a:endParaRPr lang="en-US" altLang="en-US" sz="1350" dirty="0"/>
          </a:p>
          <a:p>
            <a:pPr algn="ctr"/>
            <a:endParaRPr lang="en-US" altLang="en-US" sz="1350" dirty="0"/>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143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How effective is FC2?</a:t>
            </a:r>
          </a:p>
        </p:txBody>
      </p:sp>
      <p:sp>
        <p:nvSpPr>
          <p:cNvPr id="3" name="Tijdelijke aanduiding voor inhoud 2"/>
          <p:cNvSpPr>
            <a:spLocks noGrp="1"/>
          </p:cNvSpPr>
          <p:nvPr>
            <p:ph idx="1"/>
          </p:nvPr>
        </p:nvSpPr>
        <p:spPr>
          <a:xfrm>
            <a:off x="822960" y="1052736"/>
            <a:ext cx="7520940" cy="3314873"/>
          </a:xfrm>
        </p:spPr>
        <p:txBody>
          <a:bodyPr>
            <a:normAutofit fontScale="92500" lnSpcReduction="10000"/>
          </a:bodyPr>
          <a:lstStyle/>
          <a:p>
            <a:pPr marL="457200" indent="-457200">
              <a:buClr>
                <a:schemeClr val="accent2"/>
              </a:buClr>
              <a:buFont typeface="Wingdings" panose="05000000000000000000" pitchFamily="2" charset="2"/>
              <a:buChar char="Ø"/>
            </a:pPr>
            <a:r>
              <a:rPr lang="en-US" altLang="en-US" sz="2400" b="0" dirty="0"/>
              <a:t>Over 17 years of study have shown the female condom is an effective barrier against many common STIs, including HIV.</a:t>
            </a:r>
          </a:p>
          <a:p>
            <a:pPr marL="457200" indent="-457200">
              <a:buClr>
                <a:schemeClr val="accent2"/>
              </a:buClr>
              <a:buFont typeface="Wingdings" panose="05000000000000000000" pitchFamily="2" charset="2"/>
              <a:buChar char="Ø"/>
            </a:pPr>
            <a:r>
              <a:rPr lang="en-US" altLang="en-US" sz="2400" b="0" dirty="0"/>
              <a:t>It is estimated that correct and consistent use of the female condom for one year with an HIV+ partner could reduce a woman’s risk of acquiring HIV by 90%.</a:t>
            </a:r>
          </a:p>
          <a:p>
            <a:pPr marL="457200" indent="-457200">
              <a:buClr>
                <a:schemeClr val="accent2"/>
              </a:buClr>
              <a:buFont typeface="Wingdings" panose="05000000000000000000" pitchFamily="2" charset="2"/>
              <a:buChar char="Ø"/>
            </a:pPr>
            <a:r>
              <a:rPr lang="en-US" altLang="en-US" sz="2400" b="0" dirty="0"/>
              <a:t>Studies in the U.S. and internationally have found that the prevalence of STIs decline and the rate of protected sex acts increase when female condoms are made available alongside the male condom. </a:t>
            </a:r>
          </a:p>
          <a:p>
            <a:pPr algn="ctr"/>
            <a:endParaRPr lang="en-US" altLang="en-US" sz="2400" dirty="0"/>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249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FC2 Regulatory approvals</a:t>
            </a:r>
          </a:p>
        </p:txBody>
      </p:sp>
      <p:sp>
        <p:nvSpPr>
          <p:cNvPr id="3" name="Tijdelijke aanduiding voor inhoud 2"/>
          <p:cNvSpPr>
            <a:spLocks noGrp="1"/>
          </p:cNvSpPr>
          <p:nvPr>
            <p:ph idx="1"/>
          </p:nvPr>
        </p:nvSpPr>
        <p:spPr/>
        <p:txBody>
          <a:bodyPr/>
          <a:lstStyle/>
          <a:p>
            <a:pPr marL="457200" indent="-457200">
              <a:buClr>
                <a:schemeClr val="accent2"/>
              </a:buClr>
              <a:buFont typeface="Wingdings" panose="05000000000000000000" pitchFamily="2" charset="2"/>
              <a:buChar char="Ø"/>
            </a:pPr>
            <a:r>
              <a:rPr lang="en-US" altLang="en-US" sz="2200" b="0" dirty="0"/>
              <a:t>In March 2009, FC2 was approved for market by the United States Food and Drug Administration (USFDA). FC2 is the only female condom that is FDA approved </a:t>
            </a:r>
            <a:r>
              <a:rPr lang="en-US" altLang="en-US" sz="2200" b="0"/>
              <a:t>for market.</a:t>
            </a:r>
            <a:endParaRPr lang="en-US" altLang="en-US" sz="2200" b="0" dirty="0"/>
          </a:p>
          <a:p>
            <a:pPr marL="457200" indent="-457200">
              <a:buClr>
                <a:schemeClr val="accent2"/>
              </a:buClr>
              <a:buFont typeface="Wingdings" panose="05000000000000000000" pitchFamily="2" charset="2"/>
              <a:buChar char="Ø"/>
            </a:pPr>
            <a:r>
              <a:rPr lang="en-US" altLang="en-US" sz="2200" b="0" dirty="0"/>
              <a:t>In 2006, WHO judged FC2 to be acceptable for purchase by UN agencies.</a:t>
            </a:r>
          </a:p>
          <a:p>
            <a:pPr marL="457200" indent="-457200">
              <a:buClr>
                <a:schemeClr val="accent2"/>
              </a:buClr>
              <a:buFont typeface="Wingdings" panose="05000000000000000000" pitchFamily="2" charset="2"/>
              <a:buChar char="Ø"/>
            </a:pPr>
            <a:r>
              <a:rPr lang="en-US" altLang="en-US" sz="2200" b="0" dirty="0"/>
              <a:t>In 2005, FC2 received the CE mark in Europe.</a:t>
            </a:r>
          </a:p>
          <a:p>
            <a:pPr marL="457200" indent="-457200">
              <a:buClr>
                <a:schemeClr val="accent2"/>
              </a:buClr>
              <a:buFont typeface="Wingdings" panose="05000000000000000000" pitchFamily="2" charset="2"/>
              <a:buChar char="Ø"/>
            </a:pPr>
            <a:r>
              <a:rPr lang="en-US" altLang="en-US" sz="2200" b="0" dirty="0"/>
              <a:t>Registration in approximately 120 countries.</a:t>
            </a:r>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044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Concerns about FC2</a:t>
            </a:r>
          </a:p>
        </p:txBody>
      </p:sp>
      <p:sp>
        <p:nvSpPr>
          <p:cNvPr id="3" name="Tijdelijke aanduiding voor inhoud 2"/>
          <p:cNvSpPr>
            <a:spLocks noGrp="1"/>
          </p:cNvSpPr>
          <p:nvPr>
            <p:ph idx="1"/>
          </p:nvPr>
        </p:nvSpPr>
        <p:spPr/>
        <p:txBody>
          <a:bodyPr/>
          <a:lstStyle/>
          <a:p>
            <a:pPr marL="457200" indent="-457200">
              <a:buClr>
                <a:schemeClr val="accent2"/>
              </a:buClr>
              <a:buFont typeface="Wingdings" panose="05000000000000000000" pitchFamily="2" charset="2"/>
              <a:buChar char="Ø"/>
            </a:pPr>
            <a:r>
              <a:rPr lang="en-US" altLang="en-US" sz="2200" b="0" dirty="0"/>
              <a:t>Will it hurt during sex?</a:t>
            </a:r>
          </a:p>
          <a:p>
            <a:pPr marL="457200" indent="-457200">
              <a:buClr>
                <a:schemeClr val="accent2"/>
              </a:buClr>
              <a:buFont typeface="Wingdings" panose="05000000000000000000" pitchFamily="2" charset="2"/>
              <a:buChar char="Ø"/>
            </a:pPr>
            <a:r>
              <a:rPr lang="en-US" altLang="en-US" sz="2200" b="0" dirty="0"/>
              <a:t>Will it get lost in me?</a:t>
            </a:r>
          </a:p>
          <a:p>
            <a:pPr marL="457200" indent="-457200">
              <a:buClr>
                <a:schemeClr val="accent2"/>
              </a:buClr>
              <a:buFont typeface="Wingdings" panose="05000000000000000000" pitchFamily="2" charset="2"/>
              <a:buChar char="Ø"/>
            </a:pPr>
            <a:r>
              <a:rPr lang="en-US" altLang="en-US" sz="2200" b="0" dirty="0"/>
              <a:t>Will I be able to get it out?</a:t>
            </a:r>
          </a:p>
          <a:p>
            <a:pPr marL="457200" indent="-457200">
              <a:buClr>
                <a:schemeClr val="accent2"/>
              </a:buClr>
              <a:buFont typeface="Wingdings" panose="05000000000000000000" pitchFamily="2" charset="2"/>
              <a:buChar char="Ø"/>
            </a:pPr>
            <a:r>
              <a:rPr lang="en-US" altLang="en-US" sz="2200" b="0" dirty="0"/>
              <a:t>Isn’t it too big for my vagina?</a:t>
            </a:r>
          </a:p>
          <a:p>
            <a:pPr marL="457200" indent="-457200">
              <a:buClr>
                <a:schemeClr val="accent2"/>
              </a:buClr>
              <a:buFont typeface="Wingdings" panose="05000000000000000000" pitchFamily="2" charset="2"/>
              <a:buChar char="Ø"/>
            </a:pPr>
            <a:r>
              <a:rPr lang="en-US" altLang="en-US" sz="2200" b="0" dirty="0"/>
              <a:t>Won’t the outside ring hurt?</a:t>
            </a:r>
          </a:p>
          <a:p>
            <a:pPr marL="457200" indent="-457200">
              <a:buClr>
                <a:schemeClr val="accent2"/>
              </a:buClr>
              <a:buFont typeface="Wingdings" panose="05000000000000000000" pitchFamily="2" charset="2"/>
              <a:buChar char="Ø"/>
            </a:pPr>
            <a:r>
              <a:rPr lang="en-US" altLang="en-US" sz="2200" b="0" dirty="0"/>
              <a:t>Is it too small for my partner’s penis?</a:t>
            </a:r>
          </a:p>
          <a:p>
            <a:pPr marL="457200" indent="-457200">
              <a:buClr>
                <a:schemeClr val="accent2"/>
              </a:buClr>
              <a:buFont typeface="Wingdings" panose="05000000000000000000" pitchFamily="2" charset="2"/>
              <a:buChar char="Ø"/>
            </a:pPr>
            <a:endParaRPr lang="en-US" altLang="en-US" sz="2200" b="0" dirty="0"/>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656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960" y="287883"/>
            <a:ext cx="7520940" cy="411480"/>
          </a:xfrm>
        </p:spPr>
        <p:txBody>
          <a:bodyPr/>
          <a:lstStyle/>
          <a:p>
            <a:pPr algn="ctr"/>
            <a:r>
              <a:rPr lang="en-AU" dirty="0"/>
              <a:t>External female reproductive organs</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5" name="Picture 4"/>
          <p:cNvPicPr>
            <a:picLocks noChangeAspect="1"/>
          </p:cNvPicPr>
          <p:nvPr/>
        </p:nvPicPr>
        <p:blipFill>
          <a:blip r:embed="rId2"/>
          <a:stretch>
            <a:fillRect/>
          </a:stretch>
        </p:blipFill>
        <p:spPr>
          <a:xfrm>
            <a:off x="1556239" y="1491679"/>
            <a:ext cx="6055969" cy="3391343"/>
          </a:xfrm>
          <a:prstGeom prst="rect">
            <a:avLst/>
          </a:prstGeom>
        </p:spPr>
      </p:pic>
      <p:pic>
        <p:nvPicPr>
          <p:cNvPr id="6" name="Picture 5"/>
          <p:cNvPicPr>
            <a:picLocks noChangeAspect="1"/>
          </p:cNvPicPr>
          <p:nvPr/>
        </p:nvPicPr>
        <p:blipFill>
          <a:blip r:embed="rId3"/>
          <a:stretch>
            <a:fillRect/>
          </a:stretch>
        </p:blipFill>
        <p:spPr>
          <a:xfrm>
            <a:off x="2772669" y="2033245"/>
            <a:ext cx="2863607" cy="2568604"/>
          </a:xfrm>
          <a:prstGeom prst="rect">
            <a:avLst/>
          </a:prstGeom>
        </p:spPr>
      </p:pic>
      <p:pic>
        <p:nvPicPr>
          <p:cNvPr id="7" name="Picture 2" descr="The Female Health Compa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91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Learning objectives </a:t>
            </a:r>
            <a:br>
              <a:rPr lang="en-US" dirty="0"/>
            </a:br>
            <a:r>
              <a:rPr lang="en-US" dirty="0"/>
              <a:t>FC2 Female Condom Training</a:t>
            </a:r>
            <a:endParaRPr lang="en-AU" dirty="0"/>
          </a:p>
        </p:txBody>
      </p:sp>
      <p:sp>
        <p:nvSpPr>
          <p:cNvPr id="3" name="Tijdelijke aanduiding voor inhoud 2"/>
          <p:cNvSpPr>
            <a:spLocks noGrp="1"/>
          </p:cNvSpPr>
          <p:nvPr>
            <p:ph idx="1"/>
          </p:nvPr>
        </p:nvSpPr>
        <p:spPr/>
        <p:txBody>
          <a:bodyPr>
            <a:normAutofit fontScale="55000" lnSpcReduction="20000"/>
          </a:bodyPr>
          <a:lstStyle/>
          <a:p>
            <a:pPr marL="0" indent="0"/>
            <a:r>
              <a:rPr lang="en-US" altLang="en-US" sz="4000" dirty="0"/>
              <a:t/>
            </a:r>
            <a:br>
              <a:rPr lang="en-US" altLang="en-US" sz="4000" dirty="0"/>
            </a:br>
            <a:r>
              <a:rPr lang="en-US" altLang="en-US" sz="4000" dirty="0"/>
              <a:t>At the end of the workshop it would be expected that participants: </a:t>
            </a:r>
          </a:p>
          <a:p>
            <a:pPr marL="457200" indent="-457200">
              <a:buClr>
                <a:schemeClr val="accent2"/>
              </a:buClr>
              <a:buFont typeface="Wingdings" panose="05000000000000000000" pitchFamily="2" charset="2"/>
              <a:buChar char="Ø"/>
            </a:pPr>
            <a:r>
              <a:rPr lang="en-US" altLang="en-US" sz="4000" b="0" dirty="0"/>
              <a:t>Can discuss, demonstrate and promote FC2 with competence and confidence.</a:t>
            </a:r>
          </a:p>
          <a:p>
            <a:pPr marL="457200" indent="-457200">
              <a:buClr>
                <a:schemeClr val="accent2"/>
              </a:buClr>
              <a:buFont typeface="Wingdings" panose="05000000000000000000" pitchFamily="2" charset="2"/>
              <a:buChar char="Ø"/>
            </a:pPr>
            <a:r>
              <a:rPr lang="en-US" altLang="en-US" sz="4000" b="0" dirty="0"/>
              <a:t>Have knowledge about how the FC2 female condom is used to prevent unintended pregnancies and sexually transmitted infections (STIs), including HIV.</a:t>
            </a:r>
          </a:p>
          <a:p>
            <a:pPr marL="457200" indent="-457200">
              <a:buClr>
                <a:schemeClr val="accent2"/>
              </a:buClr>
              <a:buFont typeface="Wingdings" panose="05000000000000000000" pitchFamily="2" charset="2"/>
              <a:buChar char="Ø"/>
            </a:pPr>
            <a:r>
              <a:rPr lang="en-US" altLang="en-US" sz="4000" b="0" dirty="0"/>
              <a:t>Can demonstrate proper insertion and use of FC2.</a:t>
            </a:r>
          </a:p>
          <a:p>
            <a:pPr marL="457200" indent="-457200">
              <a:buClr>
                <a:schemeClr val="accent2"/>
              </a:buClr>
              <a:buFont typeface="Wingdings" panose="05000000000000000000" pitchFamily="2" charset="2"/>
              <a:buChar char="Ø"/>
            </a:pPr>
            <a:r>
              <a:rPr lang="en-US" altLang="en-US" sz="4000" b="0" dirty="0"/>
              <a:t>Can provide accurate information on FC2 use.</a:t>
            </a:r>
          </a:p>
          <a:p>
            <a:pPr marL="457200" indent="-457200">
              <a:buClr>
                <a:schemeClr val="accent2"/>
              </a:buClr>
              <a:buFont typeface="Wingdings" panose="05000000000000000000" pitchFamily="2" charset="2"/>
              <a:buChar char="Ø"/>
            </a:pPr>
            <a:r>
              <a:rPr lang="en-US" altLang="en-US" sz="4000" b="0" dirty="0"/>
              <a:t>Have developed a positive attitude about FC2.</a:t>
            </a:r>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568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9683" y="315903"/>
            <a:ext cx="7520940" cy="411480"/>
          </a:xfrm>
        </p:spPr>
        <p:txBody>
          <a:bodyPr/>
          <a:lstStyle/>
          <a:p>
            <a:pPr algn="ctr"/>
            <a:r>
              <a:rPr lang="en-AU" dirty="0"/>
              <a:t>Internal female reproductive organs</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1301336" y="1098559"/>
            <a:ext cx="6383066" cy="3836240"/>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742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Before opening FC2</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2725780" y="1508806"/>
            <a:ext cx="3692439" cy="2565955"/>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902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FC2 insertion (1)</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2760262" y="1556792"/>
            <a:ext cx="3623476" cy="2448272"/>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928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FC2 insertion (2)</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2750346" y="1556792"/>
            <a:ext cx="3643308" cy="2520280"/>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902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FC2 insertion (3)</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2339752" y="1378858"/>
            <a:ext cx="4268993" cy="3023388"/>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324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FC2 insertion (4)</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2640589" y="1412776"/>
            <a:ext cx="3862821" cy="2736304"/>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839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FC2 insertion (5)</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2771800" y="1556793"/>
            <a:ext cx="1811630" cy="2648583"/>
          </a:xfrm>
          <a:prstGeom prst="rect">
            <a:avLst/>
          </a:prstGeom>
        </p:spPr>
      </p:pic>
      <p:pic>
        <p:nvPicPr>
          <p:cNvPr id="5" name="Picture 4"/>
          <p:cNvPicPr>
            <a:picLocks noChangeAspect="1"/>
          </p:cNvPicPr>
          <p:nvPr/>
        </p:nvPicPr>
        <p:blipFill>
          <a:blip r:embed="rId3"/>
          <a:stretch>
            <a:fillRect/>
          </a:stretch>
        </p:blipFill>
        <p:spPr>
          <a:xfrm>
            <a:off x="4583429" y="1556793"/>
            <a:ext cx="1876833" cy="2648420"/>
          </a:xfrm>
          <a:prstGeom prst="rect">
            <a:avLst/>
          </a:prstGeom>
        </p:spPr>
      </p:pic>
      <p:pic>
        <p:nvPicPr>
          <p:cNvPr id="7" name="Picture 2" descr="The Female Health Compa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596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FC2 insertion (6)</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2638954" y="1412776"/>
            <a:ext cx="3866091" cy="2736304"/>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495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FC2 insertion (7)</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2555776" y="1412776"/>
            <a:ext cx="4032448" cy="2850524"/>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84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FC2 use during sex</a:t>
            </a:r>
          </a:p>
        </p:txBody>
      </p:sp>
      <p:sp>
        <p:nvSpPr>
          <p:cNvPr id="3" name="Tijdelijke aanduiding voor inhoud 2"/>
          <p:cNvSpPr>
            <a:spLocks noGrp="1"/>
          </p:cNvSpPr>
          <p:nvPr>
            <p:ph idx="1"/>
          </p:nvPr>
        </p:nvSpPr>
        <p:spPr>
          <a:xfrm>
            <a:off x="822960" y="1100627"/>
            <a:ext cx="7520940" cy="3579849"/>
          </a:xfrm>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2535663" y="1412776"/>
            <a:ext cx="4072673" cy="2880321"/>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93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Workshop activities (1)</a:t>
            </a:r>
          </a:p>
        </p:txBody>
      </p:sp>
      <p:sp>
        <p:nvSpPr>
          <p:cNvPr id="3" name="Tijdelijke aanduiding voor inhoud 2"/>
          <p:cNvSpPr>
            <a:spLocks noGrp="1"/>
          </p:cNvSpPr>
          <p:nvPr>
            <p:ph idx="1"/>
          </p:nvPr>
        </p:nvSpPr>
        <p:spPr/>
        <p:txBody>
          <a:bodyPr>
            <a:normAutofit fontScale="25000" lnSpcReduction="20000"/>
          </a:bodyPr>
          <a:lstStyle/>
          <a:p>
            <a:r>
              <a:rPr lang="en-US" altLang="en-US" sz="8800" dirty="0"/>
              <a:t>Module 1: Workshop overview and getting to know you.</a:t>
            </a:r>
          </a:p>
          <a:p>
            <a:pPr marL="457200" indent="-457200">
              <a:buClr>
                <a:schemeClr val="accent2"/>
              </a:buClr>
              <a:buFont typeface="Wingdings" panose="05000000000000000000" pitchFamily="2" charset="2"/>
              <a:buChar char="Ø"/>
            </a:pPr>
            <a:r>
              <a:rPr lang="en-US" altLang="en-US" sz="8800" b="0" dirty="0"/>
              <a:t>Welcome.</a:t>
            </a:r>
          </a:p>
          <a:p>
            <a:pPr marL="457200" indent="-457200">
              <a:buClr>
                <a:schemeClr val="accent2"/>
              </a:buClr>
              <a:buFont typeface="Wingdings" panose="05000000000000000000" pitchFamily="2" charset="2"/>
              <a:buChar char="Ø"/>
            </a:pPr>
            <a:r>
              <a:rPr lang="en-US" altLang="en-US" sz="8800" b="0" dirty="0"/>
              <a:t>Ground rules.</a:t>
            </a:r>
          </a:p>
          <a:p>
            <a:pPr marL="457200" indent="-457200">
              <a:buClr>
                <a:schemeClr val="accent2"/>
              </a:buClr>
              <a:buFont typeface="Wingdings" panose="05000000000000000000" pitchFamily="2" charset="2"/>
              <a:buChar char="Ø"/>
            </a:pPr>
            <a:r>
              <a:rPr lang="en-US" altLang="en-US" sz="8800" b="0" dirty="0"/>
              <a:t>Get to know you.</a:t>
            </a:r>
          </a:p>
          <a:p>
            <a:pPr marL="457200" indent="-457200">
              <a:buClr>
                <a:schemeClr val="accent2"/>
              </a:buClr>
              <a:buFont typeface="Wingdings" panose="05000000000000000000" pitchFamily="2" charset="2"/>
              <a:buChar char="Ø"/>
            </a:pPr>
            <a:r>
              <a:rPr lang="en-US" altLang="en-US" sz="8800" b="0" dirty="0"/>
              <a:t>What do I really think?</a:t>
            </a:r>
          </a:p>
          <a:p>
            <a:pPr marL="457200" indent="-457200"/>
            <a:endParaRPr lang="en-US" altLang="en-US" sz="8800" dirty="0"/>
          </a:p>
          <a:p>
            <a:pPr marL="0" indent="0"/>
            <a:r>
              <a:rPr lang="en-US" altLang="en-US" sz="8800" dirty="0"/>
              <a:t>Module 2: Overview of HIV epidemic and sexual reproductive health.</a:t>
            </a:r>
          </a:p>
          <a:p>
            <a:pPr marL="457200" indent="-457200">
              <a:buClr>
                <a:schemeClr val="accent2"/>
              </a:buClr>
              <a:buFont typeface="Wingdings" panose="05000000000000000000" pitchFamily="2" charset="2"/>
              <a:buChar char="Ø"/>
            </a:pPr>
            <a:r>
              <a:rPr lang="en-US" altLang="en-US" sz="8800" b="0" dirty="0"/>
              <a:t>Introduction to prevention methods that provide double protection.</a:t>
            </a:r>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2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FC2 after use</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2733390" y="1556792"/>
            <a:ext cx="3677219" cy="2525314"/>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052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FC2 failure problems (1)</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3249864" y="1484784"/>
            <a:ext cx="2667131" cy="3086957"/>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689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FC2 failure problems (2)</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3497466" y="1556792"/>
            <a:ext cx="2149068" cy="3217167"/>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438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Learning objectives Module 4</a:t>
            </a:r>
            <a:br>
              <a:rPr lang="en-US" dirty="0"/>
            </a:br>
            <a:r>
              <a:rPr lang="en-US" dirty="0"/>
              <a:t>Talking with clients</a:t>
            </a:r>
            <a:endParaRPr lang="en-AU" dirty="0"/>
          </a:p>
        </p:txBody>
      </p:sp>
      <p:sp>
        <p:nvSpPr>
          <p:cNvPr id="3" name="Tijdelijke aanduiding voor inhoud 2"/>
          <p:cNvSpPr>
            <a:spLocks noGrp="1"/>
          </p:cNvSpPr>
          <p:nvPr>
            <p:ph idx="1"/>
          </p:nvPr>
        </p:nvSpPr>
        <p:spPr/>
        <p:txBody>
          <a:bodyPr/>
          <a:lstStyle/>
          <a:p>
            <a:pPr algn="ctr"/>
            <a:endParaRPr lang="en-US" altLang="en-US" dirty="0"/>
          </a:p>
          <a:p>
            <a:r>
              <a:rPr lang="en-US" altLang="en-US" sz="2200" dirty="0"/>
              <a:t>By the end of this module participants will be able to:</a:t>
            </a:r>
          </a:p>
          <a:p>
            <a:endParaRPr lang="en-US" altLang="en-US" sz="2200" dirty="0"/>
          </a:p>
          <a:p>
            <a:pPr marL="457200" indent="-457200">
              <a:buClr>
                <a:schemeClr val="accent2"/>
              </a:buClr>
              <a:buFont typeface="Wingdings" panose="05000000000000000000" pitchFamily="2" charset="2"/>
              <a:buChar char="Ø"/>
            </a:pPr>
            <a:r>
              <a:rPr lang="en-US" altLang="en-US" sz="2200" b="0" dirty="0"/>
              <a:t>Summarize FC2 promotional messages.</a:t>
            </a:r>
          </a:p>
          <a:p>
            <a:pPr marL="0" indent="0">
              <a:buClr>
                <a:schemeClr val="accent2"/>
              </a:buClr>
            </a:pPr>
            <a:endParaRPr lang="en-US" altLang="en-US" sz="2200" b="0" dirty="0"/>
          </a:p>
          <a:p>
            <a:pPr marL="457200" indent="-457200">
              <a:buClr>
                <a:schemeClr val="accent2"/>
              </a:buClr>
              <a:buFont typeface="Wingdings" panose="05000000000000000000" pitchFamily="2" charset="2"/>
              <a:buChar char="Ø"/>
            </a:pPr>
            <a:r>
              <a:rPr lang="en-US" altLang="en-US" sz="2200" b="0" dirty="0"/>
              <a:t>Review lessons learned during the workshop.</a:t>
            </a:r>
          </a:p>
          <a:p>
            <a:pPr marL="457200" indent="-457200">
              <a:buClr>
                <a:schemeClr val="accent2"/>
              </a:buClr>
              <a:buFont typeface="Wingdings" panose="05000000000000000000" pitchFamily="2" charset="2"/>
              <a:buChar char="Ø"/>
            </a:pPr>
            <a:endParaRPr lang="en-US" altLang="en-US" sz="2200" b="0" dirty="0"/>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046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AU" dirty="0"/>
              <a:t/>
            </a:r>
            <a:br>
              <a:rPr lang="en-AU" dirty="0"/>
            </a:br>
            <a:r>
              <a:rPr lang="en-AU" dirty="0"/>
              <a:t>Thank you for your attention and participation!</a:t>
            </a:r>
          </a:p>
        </p:txBody>
      </p:sp>
      <p:pic>
        <p:nvPicPr>
          <p:cNvPr id="2050"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203326" cy="59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41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Workshop activities (2)</a:t>
            </a:r>
          </a:p>
        </p:txBody>
      </p:sp>
      <p:sp>
        <p:nvSpPr>
          <p:cNvPr id="3" name="Tijdelijke aanduiding voor inhoud 2"/>
          <p:cNvSpPr>
            <a:spLocks noGrp="1"/>
          </p:cNvSpPr>
          <p:nvPr>
            <p:ph idx="1"/>
          </p:nvPr>
        </p:nvSpPr>
        <p:spPr/>
        <p:txBody>
          <a:bodyPr>
            <a:normAutofit fontScale="25000" lnSpcReduction="20000"/>
          </a:bodyPr>
          <a:lstStyle/>
          <a:p>
            <a:pPr marL="457200" indent="-457200"/>
            <a:r>
              <a:rPr lang="en-US" altLang="en-US" sz="8800" dirty="0"/>
              <a:t>Module 3: FC2 Why? What? How?</a:t>
            </a:r>
          </a:p>
          <a:p>
            <a:pPr marL="457200" indent="-457200">
              <a:buClr>
                <a:schemeClr val="accent2"/>
              </a:buClr>
              <a:buFont typeface="Wingdings" panose="05000000000000000000" pitchFamily="2" charset="2"/>
              <a:buChar char="Ø"/>
            </a:pPr>
            <a:r>
              <a:rPr lang="en-US" altLang="en-US" sz="8800" b="0" dirty="0"/>
              <a:t>Introduction to FC2 female condom.</a:t>
            </a:r>
          </a:p>
          <a:p>
            <a:pPr marL="457200" indent="-457200">
              <a:buClr>
                <a:schemeClr val="accent2"/>
              </a:buClr>
              <a:buFont typeface="Wingdings" panose="05000000000000000000" pitchFamily="2" charset="2"/>
              <a:buChar char="Ø"/>
            </a:pPr>
            <a:r>
              <a:rPr lang="en-US" altLang="en-US" sz="8800" b="0" dirty="0"/>
              <a:t>Female anatomy and FC2.</a:t>
            </a:r>
          </a:p>
          <a:p>
            <a:pPr marL="457200" indent="-457200">
              <a:buClr>
                <a:schemeClr val="accent2"/>
              </a:buClr>
              <a:buFont typeface="Wingdings" panose="05000000000000000000" pitchFamily="2" charset="2"/>
              <a:buChar char="Ø"/>
            </a:pPr>
            <a:r>
              <a:rPr lang="en-US" altLang="en-US" sz="8800" b="0" dirty="0"/>
              <a:t>The use of FC2.</a:t>
            </a:r>
          </a:p>
          <a:p>
            <a:pPr marL="457200" indent="-457200">
              <a:buClr>
                <a:schemeClr val="accent2"/>
              </a:buClr>
              <a:buFont typeface="Wingdings" panose="05000000000000000000" pitchFamily="2" charset="2"/>
              <a:buChar char="Ø"/>
            </a:pPr>
            <a:r>
              <a:rPr lang="en-US" altLang="en-US" sz="8800" b="0" dirty="0"/>
              <a:t>Insertion practice.</a:t>
            </a:r>
          </a:p>
          <a:p>
            <a:pPr marL="457200" indent="-457200">
              <a:buClr>
                <a:schemeClr val="accent2"/>
              </a:buClr>
              <a:buFont typeface="Wingdings" panose="05000000000000000000" pitchFamily="2" charset="2"/>
              <a:buChar char="Ø"/>
            </a:pPr>
            <a:r>
              <a:rPr lang="en-US" altLang="en-US" sz="8800" b="0" dirty="0"/>
              <a:t>Potential failure problems and how to fix them.</a:t>
            </a:r>
          </a:p>
          <a:p>
            <a:pPr marL="0" indent="0">
              <a:buClr>
                <a:schemeClr val="accent2"/>
              </a:buClr>
            </a:pPr>
            <a:endParaRPr lang="en-US" altLang="en-US" sz="8800" dirty="0"/>
          </a:p>
          <a:p>
            <a:pPr marL="457200" indent="-457200">
              <a:buClr>
                <a:schemeClr val="accent2"/>
              </a:buClr>
              <a:buFont typeface="Wingdings" panose="05000000000000000000" pitchFamily="2" charset="2"/>
              <a:buChar char="Ø"/>
            </a:pPr>
            <a:r>
              <a:rPr lang="en-US" altLang="en-US" sz="8800" dirty="0"/>
              <a:t>Module 4: Talking with clients.</a:t>
            </a:r>
          </a:p>
          <a:p>
            <a:pPr marL="457200" indent="-457200">
              <a:buClr>
                <a:schemeClr val="accent2"/>
              </a:buClr>
              <a:buFont typeface="Wingdings" panose="05000000000000000000" pitchFamily="2" charset="2"/>
              <a:buChar char="Ø"/>
            </a:pPr>
            <a:r>
              <a:rPr lang="en-US" altLang="en-US" sz="8800" b="0" dirty="0"/>
              <a:t>Promotional messages.</a:t>
            </a:r>
          </a:p>
          <a:p>
            <a:pPr marL="457200" indent="-457200">
              <a:buClr>
                <a:schemeClr val="accent2"/>
              </a:buClr>
              <a:buFont typeface="Wingdings" panose="05000000000000000000" pitchFamily="2" charset="2"/>
              <a:buChar char="Ø"/>
            </a:pPr>
            <a:r>
              <a:rPr lang="en-US" altLang="en-US" sz="8800" b="0" dirty="0"/>
              <a:t>Education skills.</a:t>
            </a:r>
          </a:p>
          <a:p>
            <a:pPr marL="457200" indent="-457200" algn="ctr"/>
            <a:endParaRPr lang="en-US" altLang="en-US" sz="1900" dirty="0"/>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662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Learning objectives Module 1</a:t>
            </a:r>
            <a:br>
              <a:rPr lang="en-US" dirty="0"/>
            </a:br>
            <a:r>
              <a:rPr lang="en-US" dirty="0"/>
              <a:t>Overview and getting to know you</a:t>
            </a:r>
            <a:endParaRPr lang="en-AU" dirty="0"/>
          </a:p>
        </p:txBody>
      </p:sp>
      <p:sp>
        <p:nvSpPr>
          <p:cNvPr id="3" name="Tijdelijke aanduiding voor inhoud 2"/>
          <p:cNvSpPr>
            <a:spLocks noGrp="1"/>
          </p:cNvSpPr>
          <p:nvPr>
            <p:ph idx="1"/>
          </p:nvPr>
        </p:nvSpPr>
        <p:spPr/>
        <p:txBody>
          <a:bodyPr/>
          <a:lstStyle/>
          <a:p>
            <a:r>
              <a:rPr lang="en-US" altLang="en-US" dirty="0"/>
              <a:t/>
            </a:r>
            <a:br>
              <a:rPr lang="en-US" altLang="en-US" dirty="0"/>
            </a:br>
            <a:r>
              <a:rPr lang="en-US" altLang="en-US" sz="2200" dirty="0"/>
              <a:t>By the end of this module participants will be able to:</a:t>
            </a:r>
          </a:p>
          <a:p>
            <a:pPr marL="457200" indent="-457200">
              <a:buClr>
                <a:schemeClr val="accent2"/>
              </a:buClr>
              <a:buFont typeface="Wingdings" panose="05000000000000000000" pitchFamily="2" charset="2"/>
              <a:buChar char="Ø"/>
            </a:pPr>
            <a:r>
              <a:rPr lang="en-US" altLang="en-US" sz="2200" b="0" dirty="0"/>
              <a:t>Describe the objective for the workshop.</a:t>
            </a:r>
          </a:p>
          <a:p>
            <a:pPr marL="457200" indent="-457200">
              <a:buClr>
                <a:schemeClr val="accent2"/>
              </a:buClr>
              <a:buFont typeface="Wingdings" panose="05000000000000000000" pitchFamily="2" charset="2"/>
              <a:buChar char="Ø"/>
            </a:pPr>
            <a:r>
              <a:rPr lang="en-US" altLang="en-US" sz="2200" b="0" dirty="0"/>
              <a:t>Explore personal notions, feelings, values regarding the female condom.</a:t>
            </a:r>
          </a:p>
          <a:p>
            <a:pPr marL="457200" indent="-457200">
              <a:buClr>
                <a:schemeClr val="accent2"/>
              </a:buClr>
              <a:buFont typeface="Wingdings" panose="05000000000000000000" pitchFamily="2" charset="2"/>
              <a:buChar char="Ø"/>
            </a:pPr>
            <a:r>
              <a:rPr lang="en-US" altLang="en-US" sz="2200" b="0" dirty="0"/>
              <a:t>Describe how these notions, feelings and values can affect the promotion of FC2.</a:t>
            </a:r>
          </a:p>
          <a:p>
            <a:pPr marL="457200" indent="-457200" algn="ctr">
              <a:buClr>
                <a:schemeClr val="accent2"/>
              </a:buClr>
              <a:buFont typeface="Wingdings" panose="05000000000000000000" pitchFamily="2" charset="2"/>
              <a:buChar char="Ø"/>
            </a:pPr>
            <a:endParaRPr lang="en-US" altLang="en-US" sz="2200" dirty="0"/>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088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Learning objectives Module 2</a:t>
            </a:r>
            <a:br>
              <a:rPr lang="en-US" dirty="0"/>
            </a:br>
            <a:r>
              <a:rPr lang="en-US" dirty="0"/>
              <a:t>Overview of HIV and SRH</a:t>
            </a:r>
            <a:endParaRPr lang="en-AU" dirty="0"/>
          </a:p>
        </p:txBody>
      </p:sp>
      <p:sp>
        <p:nvSpPr>
          <p:cNvPr id="3" name="Tijdelijke aanduiding voor inhoud 2"/>
          <p:cNvSpPr>
            <a:spLocks noGrp="1"/>
          </p:cNvSpPr>
          <p:nvPr>
            <p:ph idx="1"/>
          </p:nvPr>
        </p:nvSpPr>
        <p:spPr/>
        <p:txBody>
          <a:bodyPr/>
          <a:lstStyle/>
          <a:p>
            <a:pPr algn="ctr"/>
            <a:endParaRPr lang="en-US" altLang="en-US" dirty="0"/>
          </a:p>
          <a:p>
            <a:r>
              <a:rPr lang="en-US" altLang="en-US" sz="2200" dirty="0"/>
              <a:t>By the end of this module participants will be able to:</a:t>
            </a:r>
          </a:p>
          <a:p>
            <a:endParaRPr lang="en-US" altLang="en-US" sz="2200" dirty="0"/>
          </a:p>
          <a:p>
            <a:pPr marL="457200" indent="-457200">
              <a:buClr>
                <a:schemeClr val="accent2"/>
              </a:buClr>
              <a:buFont typeface="Wingdings" panose="05000000000000000000" pitchFamily="2" charset="2"/>
              <a:buChar char="Ø"/>
            </a:pPr>
            <a:r>
              <a:rPr lang="en-US" altLang="en-US" sz="2200" b="0" dirty="0"/>
              <a:t>Summarize national and/or local STI, HIV and unintended pregnancy statistics.</a:t>
            </a:r>
          </a:p>
          <a:p>
            <a:pPr marL="457200" indent="-457200"/>
            <a:endParaRPr lang="en-US" altLang="en-US" sz="2200" b="0" dirty="0"/>
          </a:p>
          <a:p>
            <a:endParaRPr lang="en-US" altLang="en-US" sz="2200" b="0" dirty="0"/>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55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Learning objectives Module 3</a:t>
            </a:r>
            <a:br>
              <a:rPr lang="en-US" dirty="0"/>
            </a:br>
            <a:r>
              <a:rPr lang="en-US" dirty="0"/>
              <a:t>FC2 Why? What? How?</a:t>
            </a:r>
            <a:endParaRPr lang="en-AU" dirty="0"/>
          </a:p>
        </p:txBody>
      </p:sp>
      <p:sp>
        <p:nvSpPr>
          <p:cNvPr id="3" name="Tijdelijke aanduiding voor inhoud 2"/>
          <p:cNvSpPr>
            <a:spLocks noGrp="1"/>
          </p:cNvSpPr>
          <p:nvPr>
            <p:ph idx="1"/>
          </p:nvPr>
        </p:nvSpPr>
        <p:spPr/>
        <p:txBody>
          <a:bodyPr/>
          <a:lstStyle/>
          <a:p>
            <a:pPr algn="ctr"/>
            <a:endParaRPr lang="en-US" altLang="en-US" dirty="0"/>
          </a:p>
          <a:p>
            <a:r>
              <a:rPr lang="en-US" altLang="en-US" sz="2200" dirty="0"/>
              <a:t>By the end of this module participants will be able to:</a:t>
            </a:r>
          </a:p>
          <a:p>
            <a:pPr marL="457200" indent="-457200">
              <a:buClr>
                <a:schemeClr val="accent2"/>
              </a:buClr>
              <a:buFont typeface="Wingdings" panose="05000000000000000000" pitchFamily="2" charset="2"/>
              <a:buChar char="Ø"/>
            </a:pPr>
            <a:r>
              <a:rPr lang="en-US" altLang="en-US" sz="2200" b="0" dirty="0"/>
              <a:t>List who can use FC2.</a:t>
            </a:r>
          </a:p>
          <a:p>
            <a:pPr marL="457200" indent="-457200">
              <a:buClr>
                <a:schemeClr val="accent2"/>
              </a:buClr>
              <a:buFont typeface="Wingdings" panose="05000000000000000000" pitchFamily="2" charset="2"/>
              <a:buChar char="Ø"/>
            </a:pPr>
            <a:r>
              <a:rPr lang="en-US" altLang="en-US" sz="2200" b="0" dirty="0"/>
              <a:t>List the benefits of FC2.</a:t>
            </a:r>
          </a:p>
          <a:p>
            <a:pPr marL="457200" indent="-457200">
              <a:buClr>
                <a:schemeClr val="accent2"/>
              </a:buClr>
              <a:buFont typeface="Wingdings" panose="05000000000000000000" pitchFamily="2" charset="2"/>
              <a:buChar char="Ø"/>
            </a:pPr>
            <a:r>
              <a:rPr lang="en-US" altLang="en-US" sz="2200" b="0" dirty="0"/>
              <a:t>Describe important female anatomy and physiology as it relates to the insertion of FC2.</a:t>
            </a:r>
          </a:p>
          <a:p>
            <a:pPr marL="457200" indent="-457200">
              <a:buClr>
                <a:schemeClr val="accent2"/>
              </a:buClr>
              <a:buFont typeface="Wingdings" panose="05000000000000000000" pitchFamily="2" charset="2"/>
              <a:buChar char="Ø"/>
            </a:pPr>
            <a:r>
              <a:rPr lang="en-US" altLang="en-US" sz="2200" b="0" dirty="0"/>
              <a:t>Explain and demonstrate the use of FC2.</a:t>
            </a:r>
          </a:p>
          <a:p>
            <a:endParaRPr lang="en-US" altLang="en-US" sz="2200" dirty="0"/>
          </a:p>
          <a:p>
            <a:pPr algn="ctr"/>
            <a:endParaRPr lang="en-US" altLang="en-US" dirty="0"/>
          </a:p>
        </p:txBody>
      </p:sp>
      <p:pic>
        <p:nvPicPr>
          <p:cNvPr id="6"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319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FC2 – The look</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108" y="1468659"/>
            <a:ext cx="4237892" cy="318909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217" y="2016969"/>
            <a:ext cx="3354859" cy="2415955"/>
          </a:xfrm>
          <a:prstGeom prst="rect">
            <a:avLst/>
          </a:prstGeom>
        </p:spPr>
      </p:pic>
      <p:pic>
        <p:nvPicPr>
          <p:cNvPr id="7" name="Picture 2" descr="The Female Health Compa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682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What is FC2 female condom?</a:t>
            </a:r>
            <a:endParaRPr lang="en-AU" dirty="0"/>
          </a:p>
        </p:txBody>
      </p:sp>
      <p:sp>
        <p:nvSpPr>
          <p:cNvPr id="3" name="Tijdelijke aanduiding voor inhoud 2"/>
          <p:cNvSpPr>
            <a:spLocks noGrp="1"/>
          </p:cNvSpPr>
          <p:nvPr>
            <p:ph idx="1"/>
          </p:nvPr>
        </p:nvSpPr>
        <p:spPr/>
        <p:txBody>
          <a:bodyPr>
            <a:normAutofit lnSpcReduction="10000"/>
          </a:bodyPr>
          <a:lstStyle/>
          <a:p>
            <a:pPr marL="457200" indent="-457200">
              <a:buClr>
                <a:schemeClr val="accent2"/>
              </a:buClr>
              <a:buFont typeface="Wingdings" panose="05000000000000000000" pitchFamily="2" charset="2"/>
              <a:buChar char="Ø"/>
            </a:pPr>
            <a:r>
              <a:rPr lang="en-US" altLang="en-US" sz="2200" b="0" dirty="0"/>
              <a:t>FC2 is a strong, soft, nitrile sheath or pouch of 17 cm (6.5 inches- the same size as the male condom) in length. Nitrile polymer (non-latex), is thin and strong and warms up to body temperature.</a:t>
            </a:r>
          </a:p>
          <a:p>
            <a:pPr marL="457200" indent="-457200">
              <a:buClr>
                <a:schemeClr val="accent2"/>
              </a:buClr>
              <a:buFont typeface="Wingdings" panose="05000000000000000000" pitchFamily="2" charset="2"/>
              <a:buChar char="Ø"/>
            </a:pPr>
            <a:r>
              <a:rPr lang="en-US" altLang="en-US" sz="2200" b="0" dirty="0"/>
              <a:t>FC2 can be inserted prior to sex since it is worn by the woman and the man doesn’t need to be erect.</a:t>
            </a:r>
          </a:p>
          <a:p>
            <a:pPr marL="457200" indent="-457200">
              <a:buClr>
                <a:schemeClr val="accent2"/>
              </a:buClr>
              <a:buFont typeface="Wingdings" panose="05000000000000000000" pitchFamily="2" charset="2"/>
              <a:buChar char="Ø"/>
            </a:pPr>
            <a:r>
              <a:rPr lang="en-US" altLang="en-US" sz="2200" b="0" dirty="0"/>
              <a:t>FC2 cannot be used simultaneously with a male condom.</a:t>
            </a:r>
          </a:p>
          <a:p>
            <a:pPr marL="457200" indent="-457200">
              <a:buClr>
                <a:schemeClr val="accent2"/>
              </a:buClr>
              <a:buFont typeface="Wingdings" panose="05000000000000000000" pitchFamily="2" charset="2"/>
              <a:buChar char="Ø"/>
            </a:pPr>
            <a:r>
              <a:rPr lang="en-US" altLang="en-US" sz="2200" b="0" dirty="0"/>
              <a:t>FC2 contains a silicone-based lubricant on the inside of the condom, but additional lubrication can be used for extra pleasure. FC2 does not contain spermicide.</a:t>
            </a:r>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8974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oeke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Hoeken">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ek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219</TotalTime>
  <Words>1034</Words>
  <Application>Microsoft Office PowerPoint</Application>
  <PresentationFormat>On-screen Show (4:3)</PresentationFormat>
  <Paragraphs>158</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Franklin Gothic Book</vt:lpstr>
      <vt:lpstr>Franklin Gothic Medium</vt:lpstr>
      <vt:lpstr>Tunga</vt:lpstr>
      <vt:lpstr>Wingdings</vt:lpstr>
      <vt:lpstr>Hoeken</vt:lpstr>
      <vt:lpstr>Welcome  to the FC2 Female Condom Training Workshop</vt:lpstr>
      <vt:lpstr>Learning objectives  FC2 Female Condom Training</vt:lpstr>
      <vt:lpstr>Workshop activities (1)</vt:lpstr>
      <vt:lpstr>Workshop activities (2)</vt:lpstr>
      <vt:lpstr>Learning objectives Module 1 Overview and getting to know you</vt:lpstr>
      <vt:lpstr>Learning objectives Module 2 Overview of HIV and SRH</vt:lpstr>
      <vt:lpstr>Learning objectives Module 3 FC2 Why? What? How?</vt:lpstr>
      <vt:lpstr>FC2 – The look</vt:lpstr>
      <vt:lpstr>What is FC2 female condom?</vt:lpstr>
      <vt:lpstr>How FC2 works (1)</vt:lpstr>
      <vt:lpstr>How FC2 works (2)</vt:lpstr>
      <vt:lpstr>Why FC2 is important?</vt:lpstr>
      <vt:lpstr>Who can use FC2?</vt:lpstr>
      <vt:lpstr>Advantages of FC2 (1)</vt:lpstr>
      <vt:lpstr>Advantages of FC2 (2)</vt:lpstr>
      <vt:lpstr>How effective is FC2?</vt:lpstr>
      <vt:lpstr>FC2 Regulatory approvals</vt:lpstr>
      <vt:lpstr>Concerns about FC2</vt:lpstr>
      <vt:lpstr>External female reproductive organs</vt:lpstr>
      <vt:lpstr>Internal female reproductive organs</vt:lpstr>
      <vt:lpstr>Before opening FC2</vt:lpstr>
      <vt:lpstr>FC2 insertion (1)</vt:lpstr>
      <vt:lpstr>FC2 insertion (2)</vt:lpstr>
      <vt:lpstr>FC2 insertion (3)</vt:lpstr>
      <vt:lpstr>FC2 insertion (4)</vt:lpstr>
      <vt:lpstr>FC2 insertion (5)</vt:lpstr>
      <vt:lpstr>FC2 insertion (6)</vt:lpstr>
      <vt:lpstr>FC2 insertion (7)</vt:lpstr>
      <vt:lpstr>FC2 use during sex</vt:lpstr>
      <vt:lpstr>FC2 after use</vt:lpstr>
      <vt:lpstr>FC2 failure problems (1)</vt:lpstr>
      <vt:lpstr>FC2 failure problems (2)</vt:lpstr>
      <vt:lpstr>Learning objectives Module 4 Talking with clients</vt:lpstr>
      <vt:lpstr> Thank you for your attention and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Margot</dc:creator>
  <cp:lastModifiedBy>Catherine Boland</cp:lastModifiedBy>
  <cp:revision>16</cp:revision>
  <dcterms:created xsi:type="dcterms:W3CDTF">2016-07-27T12:50:16Z</dcterms:created>
  <dcterms:modified xsi:type="dcterms:W3CDTF">2017-03-20T19:57:47Z</dcterms:modified>
</cp:coreProperties>
</file>