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22" autoAdjust="0"/>
  </p:normalViewPr>
  <p:slideViewPr>
    <p:cSldViewPr>
      <p:cViewPr varScale="1">
        <p:scale>
          <a:sx n="61" d="100"/>
          <a:sy n="61" d="100"/>
        </p:scale>
        <p:origin x="14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DE58B4-E416-4B24-BFAC-343159A42389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086945">
            <a:off x="865125" y="2081493"/>
            <a:ext cx="6575469" cy="903230"/>
          </a:xfrm>
        </p:spPr>
        <p:txBody>
          <a:bodyPr/>
          <a:lstStyle/>
          <a:p>
            <a:r>
              <a:rPr lang="en-GB" sz="4400" dirty="0" err="1"/>
              <a:t>Bienvenido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s-ES" dirty="0"/>
              <a:t>al Taller de Capacitación sobre el Condón Femenino FC2</a:t>
            </a:r>
            <a:endParaRPr lang="en-AU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9113378">
            <a:off x="1528801" y="2920302"/>
            <a:ext cx="6511131" cy="24694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female health company</a:t>
            </a:r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funciona</a:t>
            </a:r>
            <a:r>
              <a:rPr lang="en-GB" dirty="0"/>
              <a:t> el FC2? (1)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El FC2 tiene un anillo flexible en el extremo cerrado del condón y un anillo un poco más ancho en el extremo abierto.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El anillo flexible, en el extremo cerrado del condón, se inserta en la vagina para mantener el condón femenino en su sitio.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El anillo en la parte abierta del condón queda fuera de la vulva, en la entrada de la vagina.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4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funciona</a:t>
            </a:r>
            <a:r>
              <a:rPr lang="en-GB" dirty="0"/>
              <a:t> el FC2? 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7845" y="1124744"/>
            <a:ext cx="8244408" cy="39604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Clr>
                <a:schemeClr val="accent2"/>
              </a:buClr>
            </a:pPr>
            <a:r>
              <a:rPr lang="en-GB" sz="8000" dirty="0"/>
              <a:t>El </a:t>
            </a:r>
            <a:r>
              <a:rPr lang="en-GB" sz="8000" dirty="0" err="1"/>
              <a:t>anillo</a:t>
            </a:r>
            <a:r>
              <a:rPr lang="en-GB" sz="8000" dirty="0"/>
              <a:t> interior:</a:t>
            </a:r>
          </a:p>
          <a:p>
            <a:pPr marL="461963" lvl="0" indent="-461963" algn="just">
              <a:buClr>
                <a:srgbClr val="E40059"/>
              </a:buClr>
              <a:buFont typeface="Wingdings" panose="05000000000000000000" pitchFamily="2" charset="2"/>
              <a:buChar char="Ø"/>
            </a:pPr>
            <a:r>
              <a:rPr lang="es-ES" sz="8000" b="0" dirty="0">
                <a:solidFill>
                  <a:prstClr val="black"/>
                </a:solidFill>
              </a:rPr>
              <a:t>Es flexible y se encuentra en el extremos cerrado del condón.</a:t>
            </a:r>
          </a:p>
          <a:p>
            <a:pPr marL="461963" lvl="0" indent="-461963" algn="just">
              <a:buClr>
                <a:srgbClr val="E40059"/>
              </a:buClr>
              <a:buFont typeface="Wingdings" panose="05000000000000000000" pitchFamily="2" charset="2"/>
              <a:buChar char="Ø"/>
            </a:pPr>
            <a:r>
              <a:rPr lang="es-ES" sz="8000" b="0" dirty="0">
                <a:solidFill>
                  <a:prstClr val="black"/>
                </a:solidFill>
              </a:rPr>
              <a:t>Se usa para introducir el FC2 en la vagina.</a:t>
            </a:r>
          </a:p>
          <a:p>
            <a:pPr marL="461963" lvl="0" indent="-461963" algn="just">
              <a:buClr>
                <a:srgbClr val="E40059"/>
              </a:buClr>
              <a:buFont typeface="Wingdings" panose="05000000000000000000" pitchFamily="2" charset="2"/>
              <a:buChar char="Ø"/>
            </a:pPr>
            <a:r>
              <a:rPr lang="es-ES" sz="8000" b="0" dirty="0">
                <a:solidFill>
                  <a:prstClr val="black"/>
                </a:solidFill>
              </a:rPr>
              <a:t>Mantiene en condón en su sitio durante las relaciones sexuales.</a:t>
            </a:r>
          </a:p>
          <a:p>
            <a:pPr marL="461963" indent="-461963"/>
            <a:endParaRPr lang="en-GB" sz="8000" dirty="0"/>
          </a:p>
          <a:p>
            <a:pPr marL="461963" indent="-461963"/>
            <a:r>
              <a:rPr lang="en-GB" sz="8000" dirty="0"/>
              <a:t>El </a:t>
            </a:r>
            <a:r>
              <a:rPr lang="en-GB" sz="8000" dirty="0" err="1"/>
              <a:t>anillo</a:t>
            </a:r>
            <a:r>
              <a:rPr lang="en-GB" sz="8000" dirty="0"/>
              <a:t> exterior: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000" b="0" dirty="0"/>
              <a:t>Se encuentra en el extremo abierto del condón y queda fuera de </a:t>
            </a:r>
            <a:r>
              <a:rPr lang="es-ES" sz="8000" b="0"/>
              <a:t>la vagina.</a:t>
            </a:r>
            <a:endParaRPr lang="es-ES" sz="8000" b="0" dirty="0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000" b="0" dirty="0"/>
              <a:t>Actúa como guía durante la penetración del pene.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000" b="0" dirty="0"/>
              <a:t>Evita que el condón sea empujado dentro de la vagina.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000" b="0" dirty="0"/>
              <a:t>Cubre los genitales de la mujer y la base del pene y ofrece protección adicional contra la transmisión de ITS.</a:t>
            </a:r>
            <a:endParaRPr lang="en-GB" sz="800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¿Por qué el FC2 es importante?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314873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Los condones femeninos sirven para prevenir los embarazos y las ITS, incluido el VIH, al cubrir el interior de la vagina, lo cual impide el contacto con la piel.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El FC2 recoge el líquido </a:t>
            </a:r>
            <a:r>
              <a:rPr lang="es-ES" altLang="en-US" sz="5000" b="0" dirty="0" err="1"/>
              <a:t>preeyaculatorio</a:t>
            </a:r>
            <a:r>
              <a:rPr lang="es-ES" altLang="en-US" sz="5000" b="0" dirty="0"/>
              <a:t> y el semen cuando un hombre eyacula. De esta manera, impide que el esperma entre en la vagina, lo cual evita el embarazo y reduce el riesgo de ITS.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Las mujeres disponen de opciones que aumentan las relaciones sexuales protegidas y disminuyen la transmisión de ITS y los embarazos no planificados. Los proveedores desempeñan un papel importante a la hora de presentar todas las opciones de protección a sus clientes.</a:t>
            </a:r>
          </a:p>
          <a:p>
            <a:pPr algn="ctr"/>
            <a:endParaRPr lang="en-US" altLang="en-US" sz="360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1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es-ES" dirty="0">
                <a:ea typeface="Times New Roman"/>
              </a:rPr>
              <a:t>¿Quiénes pueden usar el FC2? 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696524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Clr>
                <a:schemeClr val="accent2"/>
              </a:buClr>
            </a:pPr>
            <a:r>
              <a:rPr lang="es-ES" altLang="en-US" sz="4200" dirty="0"/>
              <a:t>Todas las mujeres y hombres que deseen evitar embarazos no planificados y protegerse contra las ITS, incluido el VIH.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4200" b="0" dirty="0"/>
              <a:t>Mujeres y hombres que no quieran utilizar el condón masculino.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4200" b="0" dirty="0"/>
              <a:t>Personas que tengan alergia al látex o sean sensibles al látex.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4200" b="0" dirty="0"/>
              <a:t>Personas seropositivas.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4200" b="0" dirty="0"/>
              <a:t>Mujeres que estén menstruando.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</a:tabLst>
            </a:pPr>
            <a:r>
              <a:rPr lang="es-ES" altLang="en-US" sz="4200" b="0" dirty="0"/>
              <a:t>Mujeres que hayan dado a luz recientemente.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</a:tabLst>
            </a:pPr>
            <a:r>
              <a:rPr lang="es-ES" altLang="en-US" sz="4200" b="0" dirty="0"/>
              <a:t>Mujeres que tengan un útero retrovertido.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</a:tabLst>
            </a:pPr>
            <a:r>
              <a:rPr lang="es-ES" altLang="en-US" sz="4200" b="0" dirty="0"/>
              <a:t>Mujeres a las que les hayan practicado una histerectomía.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</a:tabLst>
            </a:pPr>
            <a:r>
              <a:rPr lang="es-ES" altLang="en-US" sz="4200" b="0" dirty="0"/>
              <a:t>Mujeres (peri o post) menopáusicas.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35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Ventajas del FC2 </a:t>
            </a:r>
            <a:r>
              <a:rPr lang="en-GB" dirty="0"/>
              <a:t>(1)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5021" y="1340768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400" b="0" dirty="0"/>
              <a:t>Previene los embarazos, las ITS y la infección del VIH.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400" b="0" dirty="0"/>
              <a:t>Proporciona placer tanto a los hombres como a las mujeres (anillos de placer doble).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400" b="0" dirty="0"/>
              <a:t>Tanto las mujeres como los hombres pueden tomar la iniciativa a la hora de utilizarlo.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400" b="0" dirty="0"/>
              <a:t>Facilita la comunicación, infunde seguridad y asertividad en las mujeres.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400" b="0" dirty="0"/>
              <a:t>Es otra opción para mujeres y hombres.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400" b="0" dirty="0"/>
              <a:t>Las relaciones sexuales son más placenteras para las mujeres (peri y post)menopáusicas gracias a la lubricación. </a:t>
            </a:r>
          </a:p>
          <a:p>
            <a:pPr algn="ctr"/>
            <a:endParaRPr lang="en-US" altLang="en-US" sz="240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Ventajas del FC2 </a:t>
            </a:r>
            <a:r>
              <a:rPr lang="en-GB" dirty="0"/>
              <a:t>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579849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Se puede insertar de antemano y no hace falta quitárselo inmediatamente.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Opción para mujeres y hombres que son alérgicos al látex.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Se puede usar durante la menstruación.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Cubre parcialmente los genitales externos de las mujeres, con lo cual el área de protección es mayor.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Una mujer puede orinar con el FC2 en la vagina.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4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¿Hasta qué punto es eficaz el FC2?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0492" y="1340768"/>
            <a:ext cx="7520940" cy="3314873"/>
          </a:xfrm>
        </p:spPr>
        <p:txBody>
          <a:bodyPr>
            <a:normAutofit fontScale="62500" lnSpcReduction="20000"/>
          </a:bodyPr>
          <a:lstStyle/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3200" b="0" dirty="0"/>
              <a:t>De los estudios llevados a cabo durante 17 años se ha desprendido que el condón femenino es una barrera eficaz contra muchas ITS comunes, incluido el VIH.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3200" b="0" dirty="0"/>
              <a:t>Se calcula que el uso correcto y consecuente del condón femenino durante un año con una pareja seropositiva puede reducir el riesgo que corre la mujer de contraer el VIH en un 90%.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3200" b="0" dirty="0"/>
              <a:t>Investigaciones llevadas a cabo en EEUU y a nivel internacional han demostrado que la prevalencia de ITS disminuye y la tasa de actos sexuales protegidos aumenta, cuando se ponen a disposición condones femeninos, además de condones masculinos. </a:t>
            </a:r>
          </a:p>
          <a:p>
            <a:pPr marL="461963" indent="-461963" algn="ctr"/>
            <a:endParaRPr lang="en-US" altLang="en-US" sz="320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4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640960" cy="548640"/>
          </a:xfrm>
        </p:spPr>
        <p:txBody>
          <a:bodyPr/>
          <a:lstStyle/>
          <a:p>
            <a:pPr algn="ctr"/>
            <a:r>
              <a:rPr lang="en-AU" dirty="0" err="1"/>
              <a:t>Aprobaciones</a:t>
            </a:r>
            <a:r>
              <a:rPr lang="en-AU" dirty="0"/>
              <a:t> del FC2 - </a:t>
            </a:r>
            <a:r>
              <a:rPr lang="en-AU" dirty="0" err="1"/>
              <a:t>entidades</a:t>
            </a:r>
            <a:r>
              <a:rPr lang="en-AU" dirty="0"/>
              <a:t> </a:t>
            </a:r>
            <a:r>
              <a:rPr lang="en-AU" dirty="0" err="1"/>
              <a:t>reguladoras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579849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En marzo de 2009, el FC2 fue aprobado por USFDA (Agencia de Control de Alimentos y Medicamentos de EEUU). 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En 2006, la OMS juzgó aceptable la adquisición del FC2 por parte de las agencias de la ONU.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En 2005, el FC2 recibió la Marca CE en Europa.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Registro del FC2 en 120 países aproximadamente.</a:t>
            </a:r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4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Preocupaciones</a:t>
            </a:r>
            <a:r>
              <a:rPr lang="en-AU" dirty="0"/>
              <a:t> </a:t>
            </a:r>
            <a:r>
              <a:rPr lang="en-AU" dirty="0" err="1"/>
              <a:t>sobre</a:t>
            </a:r>
            <a:r>
              <a:rPr lang="en-AU" dirty="0"/>
              <a:t> el FC2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579849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¿Dolerá durante la relación sexual?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¿Se perderá dentro de mí?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¿Podré sacarlo?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¿No es demasiado grande para mi vagina?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¿El anillo exterior me provocará dolor?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¿Es demasiado pequeño para el pene de mi pareja? </a:t>
            </a:r>
          </a:p>
          <a:p>
            <a:pPr marL="0" indent="0">
              <a:buClr>
                <a:schemeClr val="accent2"/>
              </a:buClr>
            </a:pPr>
            <a:endParaRPr lang="en-US" altLang="en-US" sz="220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5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87883"/>
            <a:ext cx="8712968" cy="411480"/>
          </a:xfrm>
        </p:spPr>
        <p:txBody>
          <a:bodyPr/>
          <a:lstStyle/>
          <a:p>
            <a:pPr algn="ctr"/>
            <a:r>
              <a:rPr lang="en-AU" dirty="0" err="1"/>
              <a:t>Órganos</a:t>
            </a:r>
            <a:r>
              <a:rPr lang="en-AU" dirty="0"/>
              <a:t> </a:t>
            </a:r>
            <a:r>
              <a:rPr lang="en-AU" dirty="0" err="1"/>
              <a:t>reproductivos</a:t>
            </a:r>
            <a:r>
              <a:rPr lang="en-AU" dirty="0"/>
              <a:t> </a:t>
            </a:r>
            <a:r>
              <a:rPr lang="en-AU" dirty="0" err="1"/>
              <a:t>femeninos</a:t>
            </a:r>
            <a:r>
              <a:rPr lang="en-AU" dirty="0"/>
              <a:t> </a:t>
            </a:r>
            <a:r>
              <a:rPr lang="en-AU" dirty="0" err="1"/>
              <a:t>externos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69" y="2033245"/>
            <a:ext cx="2863607" cy="2568604"/>
          </a:xfrm>
          <a:prstGeom prst="rect">
            <a:avLst/>
          </a:prstGeom>
        </p:spPr>
      </p:pic>
      <p:pic>
        <p:nvPicPr>
          <p:cNvPr id="7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3"/>
          <p:cNvSpPr txBox="1">
            <a:spLocks/>
          </p:cNvSpPr>
          <p:nvPr/>
        </p:nvSpPr>
        <p:spPr>
          <a:xfrm>
            <a:off x="1223728" y="1196752"/>
            <a:ext cx="8825096" cy="4008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/>
            <a:r>
              <a:rPr lang="en-GB" sz="1800" dirty="0"/>
              <a:t>                                            </a:t>
            </a:r>
            <a:r>
              <a:rPr lang="pt-BR" dirty="0"/>
              <a:t>Monte púbico (monte de Venus)</a:t>
            </a:r>
            <a:endParaRPr lang="en-GB" dirty="0"/>
          </a:p>
          <a:p>
            <a:pPr marL="64008" indent="0"/>
            <a:r>
              <a:rPr lang="en-GB" dirty="0"/>
              <a:t>                                         </a:t>
            </a:r>
          </a:p>
          <a:p>
            <a:pPr marL="64008" indent="0"/>
            <a:endParaRPr lang="en-GB" dirty="0"/>
          </a:p>
          <a:p>
            <a:pPr marL="64008" indent="0"/>
            <a:r>
              <a:rPr lang="en-GB" dirty="0"/>
              <a:t>                                                                                                                  </a:t>
            </a:r>
          </a:p>
          <a:p>
            <a:pPr marL="64008" indent="0"/>
            <a:endParaRPr lang="en-GB" dirty="0"/>
          </a:p>
          <a:p>
            <a:pPr marL="64008" indent="0"/>
            <a:r>
              <a:rPr lang="en-GB" dirty="0"/>
              <a:t>                                                                                                                  </a:t>
            </a:r>
            <a:r>
              <a:rPr lang="en-GB" dirty="0" err="1"/>
              <a:t>Clítoris</a:t>
            </a:r>
            <a:endParaRPr lang="en-GB" dirty="0"/>
          </a:p>
          <a:p>
            <a:pPr marL="64008" indent="0"/>
            <a:r>
              <a:rPr lang="en-GB" dirty="0"/>
              <a:t>   </a:t>
            </a:r>
            <a:r>
              <a:rPr lang="en-GB" dirty="0" err="1"/>
              <a:t>Abertura</a:t>
            </a:r>
            <a:r>
              <a:rPr lang="en-GB" dirty="0"/>
              <a:t> vaginal </a:t>
            </a:r>
          </a:p>
          <a:p>
            <a:pPr marL="64008" indent="0"/>
            <a:r>
              <a:rPr lang="en-GB" dirty="0"/>
              <a:t>                                                                                                                  </a:t>
            </a:r>
            <a:r>
              <a:rPr lang="en-GB" sz="1400" dirty="0" err="1"/>
              <a:t>Abertura</a:t>
            </a:r>
            <a:r>
              <a:rPr lang="en-GB" sz="1400" dirty="0"/>
              <a:t> </a:t>
            </a:r>
            <a:r>
              <a:rPr lang="en-GB" sz="1400" dirty="0" err="1"/>
              <a:t>urinaria</a:t>
            </a:r>
            <a:endParaRPr lang="en-GB" sz="1400" dirty="0"/>
          </a:p>
          <a:p>
            <a:pPr marL="64008" indent="0"/>
            <a:r>
              <a:rPr lang="en-GB" dirty="0"/>
              <a:t>                                                                                                                  </a:t>
            </a:r>
            <a:r>
              <a:rPr lang="en-GB" dirty="0" err="1"/>
              <a:t>Labios</a:t>
            </a:r>
            <a:r>
              <a:rPr lang="en-GB" dirty="0"/>
              <a:t> </a:t>
            </a:r>
            <a:r>
              <a:rPr lang="en-GB" dirty="0" err="1"/>
              <a:t>mayores</a:t>
            </a:r>
            <a:endParaRPr lang="en-GB" dirty="0"/>
          </a:p>
          <a:p>
            <a:pPr marL="64008" indent="0"/>
            <a:r>
              <a:rPr lang="en-GB" dirty="0"/>
              <a:t>                  </a:t>
            </a:r>
            <a:r>
              <a:rPr lang="en-GB" dirty="0" err="1"/>
              <a:t>Himen</a:t>
            </a:r>
            <a:r>
              <a:rPr lang="en-GB" dirty="0"/>
              <a:t>                                                                                     </a:t>
            </a:r>
            <a:r>
              <a:rPr lang="en-GB" dirty="0" err="1"/>
              <a:t>Labios</a:t>
            </a:r>
            <a:r>
              <a:rPr lang="en-GB" dirty="0"/>
              <a:t> </a:t>
            </a:r>
            <a:r>
              <a:rPr lang="en-GB" dirty="0" err="1"/>
              <a:t>menores</a:t>
            </a:r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r>
              <a:rPr lang="en-GB" dirty="0"/>
              <a:t>                                                                                                                   </a:t>
            </a:r>
            <a:r>
              <a:rPr lang="en-GB" dirty="0" err="1"/>
              <a:t>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91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pPr algn="ctr"/>
            <a:r>
              <a:rPr lang="es-ES" dirty="0"/>
              <a:t>Objetivos de la capacitación sobre el Condón Femenino FC2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579849"/>
          </a:xfrm>
        </p:spPr>
        <p:txBody>
          <a:bodyPr>
            <a:noAutofit/>
          </a:bodyPr>
          <a:lstStyle/>
          <a:p>
            <a:pPr marL="0" indent="0"/>
            <a:r>
              <a:rPr lang="es-ES" altLang="en-US" sz="2000" dirty="0"/>
              <a:t>Al final del taller se espera que los participantes: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000" b="0" dirty="0"/>
              <a:t>Puedan explicar, hacer demostraciones y promover el FC2 con competencia y seguridad.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000" b="0" dirty="0"/>
              <a:t>Dispongan de conocimientos sobre cómo se utiliza el condón femenino FC2 para prevenir los embarazos no planificados y las infecciones de transmisión sexual (ITS), incluido el VIH.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000" b="0" dirty="0"/>
              <a:t>Puedan hacer demostraciones sobre la inserción correcta del FC2.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000" b="0" dirty="0"/>
              <a:t>Puedan facilitar información adecuada sobre el uso del FC2.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000" b="0" dirty="0"/>
              <a:t>Hayan desarrollado una actitud positiva con respecto al FC2.</a:t>
            </a:r>
            <a:endParaRPr lang="en-US" altLang="en-US" sz="2000" b="0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6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15903"/>
            <a:ext cx="8467095" cy="411480"/>
          </a:xfrm>
        </p:spPr>
        <p:txBody>
          <a:bodyPr/>
          <a:lstStyle/>
          <a:p>
            <a:pPr algn="ctr"/>
            <a:r>
              <a:rPr lang="en-AU" dirty="0" err="1"/>
              <a:t>Órganos</a:t>
            </a:r>
            <a:r>
              <a:rPr lang="en-AU" dirty="0"/>
              <a:t> </a:t>
            </a:r>
            <a:r>
              <a:rPr lang="en-AU" dirty="0" err="1"/>
              <a:t>reproductivos</a:t>
            </a:r>
            <a:r>
              <a:rPr lang="en-AU" dirty="0"/>
              <a:t> </a:t>
            </a:r>
            <a:r>
              <a:rPr lang="en-AU" dirty="0" err="1"/>
              <a:t>femeninos</a:t>
            </a:r>
            <a:r>
              <a:rPr lang="en-AU" dirty="0"/>
              <a:t> </a:t>
            </a:r>
            <a:r>
              <a:rPr lang="en-AU" dirty="0" err="1"/>
              <a:t>internos</a:t>
            </a:r>
            <a:r>
              <a:rPr lang="en-AU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573244" y="980728"/>
            <a:ext cx="8020372" cy="4574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/>
            <a:r>
              <a:rPr lang="en-GB" dirty="0"/>
              <a:t>                           </a:t>
            </a:r>
            <a:r>
              <a:rPr lang="en-GB" dirty="0" err="1"/>
              <a:t>Ovario</a:t>
            </a:r>
            <a:r>
              <a:rPr lang="en-GB" dirty="0"/>
              <a:t>           </a:t>
            </a:r>
            <a:r>
              <a:rPr lang="en-GB" dirty="0" err="1"/>
              <a:t>Trompas</a:t>
            </a:r>
            <a:r>
              <a:rPr lang="en-GB" dirty="0"/>
              <a:t> de </a:t>
            </a:r>
            <a:r>
              <a:rPr lang="en-GB" dirty="0" err="1"/>
              <a:t>Falopio</a:t>
            </a:r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r>
              <a:rPr lang="en-GB" dirty="0"/>
              <a:t>                                                                                                     </a:t>
            </a:r>
            <a:r>
              <a:rPr lang="en-GB" dirty="0" err="1"/>
              <a:t>Abertura</a:t>
            </a:r>
            <a:r>
              <a:rPr lang="en-GB" dirty="0"/>
              <a:t> cervical</a:t>
            </a:r>
          </a:p>
          <a:p>
            <a:pPr marL="64008" indent="0"/>
            <a:r>
              <a:rPr lang="en-GB" dirty="0"/>
              <a:t>                       </a:t>
            </a:r>
            <a:r>
              <a:rPr lang="en-GB" dirty="0" err="1"/>
              <a:t>Útero</a:t>
            </a:r>
            <a:endParaRPr lang="en-GB" dirty="0"/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r>
              <a:rPr lang="en-GB" dirty="0"/>
              <a:t>                   </a:t>
            </a:r>
            <a:br>
              <a:rPr lang="en-GB" dirty="0"/>
            </a:br>
            <a:r>
              <a:rPr lang="en-GB" dirty="0"/>
              <a:t>                     </a:t>
            </a:r>
            <a:r>
              <a:rPr lang="en-GB" dirty="0" err="1"/>
              <a:t>Vejiga</a:t>
            </a:r>
            <a:r>
              <a:rPr lang="en-GB" dirty="0"/>
              <a:t> </a:t>
            </a:r>
          </a:p>
          <a:p>
            <a:pPr marL="64008" indent="0"/>
            <a:endParaRPr lang="en-GB" dirty="0"/>
          </a:p>
          <a:p>
            <a:pPr marL="64008" indent="0"/>
            <a:endParaRPr lang="en-GB" dirty="0"/>
          </a:p>
          <a:p>
            <a:pPr marL="64008" indent="0"/>
            <a:r>
              <a:rPr lang="en-GB" dirty="0"/>
              <a:t>                                                                                       Vagina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386428"/>
            <a:ext cx="3092907" cy="3324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3" y="773577"/>
            <a:ext cx="144487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Antes de abrir el FC2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80" y="1508806"/>
            <a:ext cx="3692439" cy="2565955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0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62" y="1556792"/>
            <a:ext cx="3623476" cy="2448272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2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46" y="1556792"/>
            <a:ext cx="3643308" cy="2520280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02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378858"/>
            <a:ext cx="4268993" cy="3023388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2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89" y="1412776"/>
            <a:ext cx="3862821" cy="273630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39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(5)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6793"/>
            <a:ext cx="1811630" cy="2648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29" y="1556793"/>
            <a:ext cx="1876833" cy="2648420"/>
          </a:xfrm>
          <a:prstGeom prst="rect">
            <a:avLst/>
          </a:prstGeom>
        </p:spPr>
      </p:pic>
      <p:pic>
        <p:nvPicPr>
          <p:cNvPr id="7" name="Picture 2" descr="The Female Health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9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(6)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54" y="1412776"/>
            <a:ext cx="3866091" cy="273630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9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Inserción</a:t>
            </a:r>
            <a:r>
              <a:rPr lang="en-AU" dirty="0"/>
              <a:t> del FC2 (7)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032448" cy="285052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4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280920" cy="548640"/>
          </a:xfrm>
        </p:spPr>
        <p:txBody>
          <a:bodyPr/>
          <a:lstStyle/>
          <a:p>
            <a:pPr algn="ctr"/>
            <a:r>
              <a:rPr lang="es-ES" dirty="0"/>
              <a:t>Uso del FC2 durante las relaciones sexuales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3579849"/>
          </a:xfrm>
        </p:spPr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63" y="1412776"/>
            <a:ext cx="4072673" cy="2880321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3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Contenido</a:t>
            </a:r>
            <a:r>
              <a:rPr lang="en-GB" dirty="0"/>
              <a:t> del taller (1)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268760"/>
            <a:ext cx="7853496" cy="3579849"/>
          </a:xfrm>
        </p:spPr>
        <p:txBody>
          <a:bodyPr>
            <a:normAutofit fontScale="25000" lnSpcReduction="20000"/>
          </a:bodyPr>
          <a:lstStyle/>
          <a:p>
            <a:pPr marL="461963" indent="-461963"/>
            <a:r>
              <a:rPr lang="es-ES" sz="8800" noProof="1"/>
              <a:t>Módulo 1: Resumen del taller y presentación de los participantes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741363" algn="l"/>
              </a:tabLst>
            </a:pPr>
            <a:r>
              <a:rPr lang="nl-NL" sz="8800" b="0" noProof="1"/>
              <a:t>Bienvenida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741363" algn="l"/>
              </a:tabLst>
            </a:pPr>
            <a:r>
              <a:rPr lang="nl-NL" sz="8800" b="0" noProof="1"/>
              <a:t>Reglas básicas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741363" algn="l"/>
              </a:tabLst>
            </a:pPr>
            <a:r>
              <a:rPr lang="nl-NL" sz="8800" b="0" noProof="1"/>
              <a:t>Presentación de los participantes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741363" algn="l"/>
              </a:tabLst>
            </a:pPr>
            <a:r>
              <a:rPr lang="nl-NL" sz="8800" b="0" noProof="1"/>
              <a:t>¿Qué pienso en realidad?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741363" algn="l"/>
              </a:tabLst>
            </a:pPr>
            <a:endParaRPr lang="nl-NL" sz="8800" b="0" noProof="1"/>
          </a:p>
          <a:p>
            <a:pPr marL="461963" indent="-461963"/>
            <a:r>
              <a:rPr lang="es-ES" sz="8800" noProof="1"/>
              <a:t>Módulo 2: Información breve sobre el VIH y la Salud Sexual Reproductiva (SSR)</a:t>
            </a:r>
            <a:endParaRPr lang="nl-NL" sz="8800" noProof="1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800" b="0" noProof="1"/>
              <a:t>Introducción a los métodos de prevención que ofrecen doble protección</a:t>
            </a:r>
            <a:endParaRPr lang="nl-NL" sz="8800" b="0" noProof="1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FC2 tras su uso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90" y="1556792"/>
            <a:ext cx="3677219" cy="252531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5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Fallos</a:t>
            </a:r>
            <a:r>
              <a:rPr lang="en-AU" dirty="0"/>
              <a:t> del FC2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64" y="1484784"/>
            <a:ext cx="2667131" cy="3086957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9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Fallos del FC2 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66" y="1556792"/>
            <a:ext cx="2149068" cy="3217167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928992" cy="548640"/>
          </a:xfrm>
        </p:spPr>
        <p:txBody>
          <a:bodyPr/>
          <a:lstStyle/>
          <a:p>
            <a:pPr algn="ctr"/>
            <a:r>
              <a:rPr lang="es-ES" dirty="0"/>
              <a:t>Objetivos de aprendizaje - Módulo 4</a:t>
            </a:r>
            <a:br>
              <a:rPr lang="es-ES" dirty="0"/>
            </a:br>
            <a:r>
              <a:rPr lang="es-ES" sz="2000" dirty="0"/>
              <a:t>Hablar con los clientes </a:t>
            </a:r>
            <a:endParaRPr lang="en-AU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9060" y="914400"/>
            <a:ext cx="7520940" cy="3579849"/>
          </a:xfrm>
        </p:spPr>
        <p:txBody>
          <a:bodyPr/>
          <a:lstStyle/>
          <a:p>
            <a:pPr algn="ctr"/>
            <a:endParaRPr lang="en-US" altLang="en-US" dirty="0"/>
          </a:p>
          <a:p>
            <a:r>
              <a:rPr lang="es-ES" altLang="en-US" sz="2200" dirty="0"/>
              <a:t>Al concluir esta sesión, los participantes podrán: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Resumir los mensajes promocionales del FC2.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2200" b="0" dirty="0"/>
              <a:t>Repasar las lecciones aprendidas durante el taller.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4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Contenido</a:t>
            </a:r>
            <a:r>
              <a:rPr lang="en-GB" dirty="0"/>
              <a:t> del taller  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579849"/>
          </a:xfrm>
        </p:spPr>
        <p:txBody>
          <a:bodyPr>
            <a:normAutofit fontScale="25000" lnSpcReduction="20000"/>
          </a:bodyPr>
          <a:lstStyle/>
          <a:p>
            <a:pPr marL="64008" indent="0"/>
            <a:r>
              <a:rPr lang="es-ES" sz="8800" noProof="1"/>
              <a:t>Módulo 3: FC2: ¿Por qué? ¿Qué? ¿Cómo? 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800" b="0" noProof="1"/>
              <a:t>Introducción al condón femenino FC2</a:t>
            </a:r>
            <a:endParaRPr lang="nl-NL" sz="8800" b="0" noProof="1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800" b="0" noProof="1"/>
              <a:t>La anatomía femenina y el FC2</a:t>
            </a:r>
            <a:endParaRPr lang="nl-NL" sz="8800" b="0" noProof="1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8800" b="0" noProof="1"/>
              <a:t>El uso del FC2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8800" b="0" noProof="1"/>
              <a:t>Prácticas de inserción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8800" b="0" noProof="1"/>
              <a:t>Posibles problemas y cómo solucionarlos</a:t>
            </a:r>
            <a:endParaRPr lang="nl-NL" sz="8800" b="0" noProof="1"/>
          </a:p>
          <a:p>
            <a:pPr marL="461963" indent="-461963"/>
            <a:endParaRPr lang="nl-NL" sz="8800" b="0" noProof="1"/>
          </a:p>
          <a:p>
            <a:pPr marL="461963" indent="-461963"/>
            <a:r>
              <a:rPr lang="es-ES" sz="8800" noProof="1"/>
              <a:t>Módulo 4: Hablar con los clientes</a:t>
            </a:r>
            <a:endParaRPr lang="nl-NL" sz="8800" noProof="1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8800" b="0" noProof="1"/>
              <a:t>Mensajes promocionales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8800" b="0" noProof="1"/>
              <a:t>Habilidades educativas</a:t>
            </a:r>
          </a:p>
          <a:p>
            <a:pPr marL="457200" indent="-457200" algn="ctr"/>
            <a:endParaRPr lang="en-US" altLang="en-US" sz="190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6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548640"/>
          </a:xfrm>
        </p:spPr>
        <p:txBody>
          <a:bodyPr/>
          <a:lstStyle/>
          <a:p>
            <a:pPr algn="ctr"/>
            <a:r>
              <a:rPr lang="en-GB" dirty="0" err="1"/>
              <a:t>Objetivos</a:t>
            </a:r>
            <a:r>
              <a:rPr lang="en-GB" dirty="0"/>
              <a:t> de </a:t>
            </a:r>
            <a:r>
              <a:rPr lang="en-GB" dirty="0" err="1"/>
              <a:t>aprendizaje</a:t>
            </a:r>
            <a:r>
              <a:rPr lang="en-GB" dirty="0"/>
              <a:t> - </a:t>
            </a:r>
            <a:r>
              <a:rPr lang="en-GB" dirty="0" err="1"/>
              <a:t>Módulo</a:t>
            </a:r>
            <a:r>
              <a:rPr lang="en-GB" dirty="0"/>
              <a:t> 1</a:t>
            </a:r>
            <a:br>
              <a:rPr lang="en-GB" dirty="0"/>
            </a:br>
            <a:r>
              <a:rPr lang="es-ES" sz="2000" dirty="0"/>
              <a:t>Resumen del taller y presentación de los participantes </a:t>
            </a:r>
            <a:endParaRPr lang="en-AU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8118" y="980728"/>
            <a:ext cx="7520940" cy="3579849"/>
          </a:xfrm>
        </p:spPr>
        <p:txBody>
          <a:bodyPr/>
          <a:lstStyle/>
          <a:p>
            <a:pPr marL="64008" indent="0"/>
            <a:r>
              <a:rPr lang="en-US" altLang="en-US" dirty="0"/>
              <a:t/>
            </a:r>
            <a:br>
              <a:rPr lang="en-US" altLang="en-US" dirty="0"/>
            </a:br>
            <a:r>
              <a:rPr lang="es-ES" sz="2200" dirty="0"/>
              <a:t>Al concluir esta sesión, los participantes podrán:</a:t>
            </a:r>
            <a:endParaRPr lang="en-GB" sz="2200" dirty="0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Describir los objetivos del taller.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Explorar las nociones, sentimientos y valores personales con respecto al condón femenino</a:t>
            </a:r>
            <a:r>
              <a:rPr lang="en-GB" sz="2200" b="0" dirty="0"/>
              <a:t>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Describir en qué medida estas nociones, sentimientos y valores pueden afectar a la promoción del FC2</a:t>
            </a:r>
            <a:r>
              <a:rPr lang="en-GB" sz="2200" b="0" dirty="0"/>
              <a:t>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20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8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856984" cy="548640"/>
          </a:xfrm>
        </p:spPr>
        <p:txBody>
          <a:bodyPr/>
          <a:lstStyle/>
          <a:p>
            <a:pPr algn="ctr"/>
            <a:r>
              <a:rPr lang="en-GB" dirty="0" err="1"/>
              <a:t>Objetivos</a:t>
            </a:r>
            <a:r>
              <a:rPr lang="en-GB" dirty="0"/>
              <a:t> de </a:t>
            </a:r>
            <a:r>
              <a:rPr lang="en-GB" dirty="0" err="1"/>
              <a:t>aprendizaje</a:t>
            </a:r>
            <a:r>
              <a:rPr lang="en-GB" dirty="0"/>
              <a:t> - </a:t>
            </a:r>
            <a:r>
              <a:rPr lang="en-GB" dirty="0" err="1"/>
              <a:t>Módulo</a:t>
            </a:r>
            <a:r>
              <a:rPr lang="en-GB" dirty="0"/>
              <a:t> 2</a:t>
            </a:r>
            <a:br>
              <a:rPr lang="en-GB" dirty="0"/>
            </a:br>
            <a:r>
              <a:rPr lang="es-ES" sz="2000" dirty="0"/>
              <a:t>Información breve sobre el VIH y la Salud Sexual Reproductiva (SSR)</a:t>
            </a:r>
            <a:endParaRPr lang="en-AU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1530" y="914400"/>
            <a:ext cx="7520940" cy="3579849"/>
          </a:xfrm>
        </p:spPr>
        <p:txBody>
          <a:bodyPr/>
          <a:lstStyle/>
          <a:p>
            <a:pPr marL="64008" indent="0"/>
            <a:endParaRPr lang="en-US" dirty="0"/>
          </a:p>
          <a:p>
            <a:pPr marL="64008" indent="0"/>
            <a:r>
              <a:rPr lang="es-ES" sz="2200" dirty="0"/>
              <a:t>Al concluir esta sesión, los participantes podrán: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Resumir las estadísticas nacionales y/o locales sobre las ITS, el VIH y los embarazos no planificados.</a:t>
            </a:r>
            <a:endParaRPr lang="en-US" altLang="en-US" sz="2200" b="0" dirty="0"/>
          </a:p>
          <a:p>
            <a:pPr marL="461963" indent="-461963"/>
            <a:endParaRPr lang="en-US" altLang="en-US" sz="220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5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856984" cy="548640"/>
          </a:xfrm>
        </p:spPr>
        <p:txBody>
          <a:bodyPr/>
          <a:lstStyle/>
          <a:p>
            <a:pPr algn="ctr"/>
            <a:r>
              <a:rPr lang="en-GB" dirty="0" err="1"/>
              <a:t>Objetivos</a:t>
            </a:r>
            <a:r>
              <a:rPr lang="en-GB" dirty="0"/>
              <a:t> de </a:t>
            </a:r>
            <a:r>
              <a:rPr lang="en-GB" dirty="0" err="1"/>
              <a:t>aprendizaje</a:t>
            </a:r>
            <a:r>
              <a:rPr lang="en-GB" dirty="0"/>
              <a:t> - </a:t>
            </a:r>
            <a:r>
              <a:rPr lang="en-GB" dirty="0" err="1"/>
              <a:t>Módulo</a:t>
            </a:r>
            <a:r>
              <a:rPr lang="en-GB" dirty="0"/>
              <a:t> 3</a:t>
            </a:r>
            <a:br>
              <a:rPr lang="en-GB" dirty="0"/>
            </a:br>
            <a:r>
              <a:rPr lang="en-GB" sz="2000" dirty="0"/>
              <a:t>¿Por </a:t>
            </a:r>
            <a:r>
              <a:rPr lang="en-GB" sz="2000" dirty="0" err="1"/>
              <a:t>qué</a:t>
            </a:r>
            <a:r>
              <a:rPr lang="en-GB" sz="2000" dirty="0"/>
              <a:t>? ¿</a:t>
            </a:r>
            <a:r>
              <a:rPr lang="en-GB" sz="2000" dirty="0" err="1"/>
              <a:t>Qué</a:t>
            </a:r>
            <a:r>
              <a:rPr lang="en-GB" sz="2000" dirty="0"/>
              <a:t>? ¿</a:t>
            </a:r>
            <a:r>
              <a:rPr lang="en-GB" sz="2000" dirty="0" err="1"/>
              <a:t>Cómo</a:t>
            </a:r>
            <a:r>
              <a:rPr lang="en-GB" sz="2000" dirty="0"/>
              <a:t>?</a:t>
            </a:r>
            <a:endParaRPr lang="en-AU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914400"/>
            <a:ext cx="7520940" cy="3579849"/>
          </a:xfrm>
        </p:spPr>
        <p:txBody>
          <a:bodyPr/>
          <a:lstStyle/>
          <a:p>
            <a:pPr algn="ctr"/>
            <a:endParaRPr lang="en-US" altLang="en-US" dirty="0"/>
          </a:p>
          <a:p>
            <a:pPr marL="64008" indent="0"/>
            <a:r>
              <a:rPr lang="es-ES" sz="2200" dirty="0"/>
              <a:t>Al concluir esta sesión, los participantes podrán: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Enumerar quiénes pueden utilizar el FC2</a:t>
            </a:r>
            <a:r>
              <a:rPr lang="en-GB" sz="2200" b="0" dirty="0"/>
              <a:t>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Enumerar las ventajas del FC2</a:t>
            </a:r>
            <a:r>
              <a:rPr lang="en-GB" sz="2200" b="0" dirty="0"/>
              <a:t>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Describir las partes anatómicas y fisiológicas femeninas importantes en relación con la inserción de un FC2</a:t>
            </a:r>
            <a:r>
              <a:rPr lang="en-GB" sz="2200" b="0" dirty="0"/>
              <a:t>.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sz="2200" b="0" dirty="0"/>
              <a:t>Explicar y mostrar el uso adecuado del FC2</a:t>
            </a:r>
            <a:r>
              <a:rPr lang="en-GB" sz="2200" b="0" dirty="0"/>
              <a:t>.</a:t>
            </a:r>
          </a:p>
          <a:p>
            <a:endParaRPr lang="en-US" altLang="en-US" sz="2200" b="0" dirty="0"/>
          </a:p>
          <a:p>
            <a:pPr algn="ctr"/>
            <a:endParaRPr lang="en-US" altLang="en-US" dirty="0"/>
          </a:p>
        </p:txBody>
      </p:sp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1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FC2 - El aspecto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8" y="1468659"/>
            <a:ext cx="4237892" cy="318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08469"/>
            <a:ext cx="4521903" cy="3256385"/>
          </a:xfrm>
          <a:prstGeom prst="rect">
            <a:avLst/>
          </a:prstGeom>
        </p:spPr>
      </p:pic>
      <p:pic>
        <p:nvPicPr>
          <p:cNvPr id="7" name="Picture 2" descr="The Female Health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8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es el condón femenino FC2?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340768"/>
            <a:ext cx="7637472" cy="3579849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El FC2 es un condón fuerte y suave, está hecho de nitrilo y tiene una longitud de aproximadamente 17 cm (unas 6,5 pulgadas - la misma longitud que el condón masculino). El polímero de nitrilo (libre de látex) es fino y fuerte, y se calienta hasta alcanzar la temperatura del cuerpo.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El FC2 se puede insertar antes de las relaciones sexuales porque se lo pone la mujer y el hombre no tiene que esperar a que su pene esté erecto.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El FC2 no se puede utilizar al mismo tiempo que un condón masculino.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s-ES" altLang="en-US" sz="5000" b="0" dirty="0"/>
              <a:t>El FC2 contiene un lubricante a base de silicona en el interior del condón, pero se puede añadir más lubricante para aumentar el placer. El lubricante del FC2 no contiene espermicida.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7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368</TotalTime>
  <Words>1381</Words>
  <Application>Microsoft Office PowerPoint</Application>
  <PresentationFormat>On-screen Show (4:3)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Hoeken</vt:lpstr>
      <vt:lpstr>Bienvenido al Taller de Capacitación sobre el Condón Femenino FC2</vt:lpstr>
      <vt:lpstr>Objetivos de la capacitación sobre el Condón Femenino FC2</vt:lpstr>
      <vt:lpstr>Contenido del taller (1)</vt:lpstr>
      <vt:lpstr>Contenido del taller  (2)</vt:lpstr>
      <vt:lpstr>Objetivos de aprendizaje - Módulo 1 Resumen del taller y presentación de los participantes </vt:lpstr>
      <vt:lpstr>Objetivos de aprendizaje - Módulo 2 Información breve sobre el VIH y la Salud Sexual Reproductiva (SSR)</vt:lpstr>
      <vt:lpstr>Objetivos de aprendizaje - Módulo 3 ¿Por qué? ¿Qué? ¿Cómo?</vt:lpstr>
      <vt:lpstr>FC2 - El aspecto</vt:lpstr>
      <vt:lpstr>¿Qué es el condón femenino FC2?</vt:lpstr>
      <vt:lpstr>¿Cómo funciona el FC2? (1)</vt:lpstr>
      <vt:lpstr>¿Cómo funciona el FC2? (2)</vt:lpstr>
      <vt:lpstr>¿Por qué el FC2 es importante?</vt:lpstr>
      <vt:lpstr>¿Quiénes pueden usar el FC2? </vt:lpstr>
      <vt:lpstr>Ventajas del FC2 (1)</vt:lpstr>
      <vt:lpstr>Ventajas del FC2 (2)</vt:lpstr>
      <vt:lpstr>¿Hasta qué punto es eficaz el FC2?</vt:lpstr>
      <vt:lpstr>Aprobaciones del FC2 - entidades reguladoras</vt:lpstr>
      <vt:lpstr>Preocupaciones sobre el FC2</vt:lpstr>
      <vt:lpstr>Órganos reproductivos femeninos externos</vt:lpstr>
      <vt:lpstr>Órganos reproductivos femeninos internos </vt:lpstr>
      <vt:lpstr>Antes de abrir el FC2</vt:lpstr>
      <vt:lpstr>Inserción del FC2 (1)</vt:lpstr>
      <vt:lpstr>Inserción del FC2 (2)</vt:lpstr>
      <vt:lpstr>Inserción del FC2 (3)</vt:lpstr>
      <vt:lpstr>Inserción del FC2 (4)</vt:lpstr>
      <vt:lpstr>Inserción del FC2 (5)</vt:lpstr>
      <vt:lpstr>Inserción del FC2 (6)</vt:lpstr>
      <vt:lpstr>Inserción del FC2 (7)</vt:lpstr>
      <vt:lpstr>Uso del FC2 durante las relaciones sexuales</vt:lpstr>
      <vt:lpstr>El FC2 tras su uso</vt:lpstr>
      <vt:lpstr>Fallos del FC2 (1)</vt:lpstr>
      <vt:lpstr>Fallos del FC2 (2)</vt:lpstr>
      <vt:lpstr>Objetivos de aprendizaje - Módulo 4 Hablar con los clientes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Margot</dc:creator>
  <cp:lastModifiedBy>Catherine Boland</cp:lastModifiedBy>
  <cp:revision>19</cp:revision>
  <dcterms:created xsi:type="dcterms:W3CDTF">2016-07-27T12:50:16Z</dcterms:created>
  <dcterms:modified xsi:type="dcterms:W3CDTF">2017-04-04T21:17:17Z</dcterms:modified>
</cp:coreProperties>
</file>