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handoutMasterIdLst>
    <p:handoutMasterId r:id="rId35"/>
  </p:handoutMasterIdLst>
  <p:sldIdLst>
    <p:sldId id="350" r:id="rId2"/>
    <p:sldId id="351" r:id="rId3"/>
    <p:sldId id="352" r:id="rId4"/>
    <p:sldId id="353" r:id="rId5"/>
    <p:sldId id="354" r:id="rId6"/>
    <p:sldId id="355" r:id="rId7"/>
    <p:sldId id="356" r:id="rId8"/>
    <p:sldId id="357" r:id="rId9"/>
    <p:sldId id="358" r:id="rId10"/>
    <p:sldId id="359" r:id="rId11"/>
    <p:sldId id="360" r:id="rId12"/>
    <p:sldId id="361" r:id="rId13"/>
    <p:sldId id="362" r:id="rId14"/>
    <p:sldId id="363" r:id="rId15"/>
    <p:sldId id="364"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56" autoAdjust="0"/>
    <p:restoredTop sz="94622" autoAdjust="0"/>
  </p:normalViewPr>
  <p:slideViewPr>
    <p:cSldViewPr>
      <p:cViewPr varScale="1">
        <p:scale>
          <a:sx n="61" d="100"/>
          <a:sy n="61" d="100"/>
        </p:scale>
        <p:origin x="1440" y="2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3" d="100"/>
          <a:sy n="63" d="100"/>
        </p:scale>
        <p:origin x="3134"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80DBD77-8B2B-41D4-B321-583292ADD1B4}" type="datetimeFigureOut">
              <a:rPr lang="en-US" smtClean="0"/>
              <a:t>3/20/2017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48B90B6-1B4F-4525-A598-700D4FCA70FF}" type="slidenum">
              <a:rPr lang="en-US" smtClean="0"/>
              <a:t>‹#›</a:t>
            </a:fld>
            <a:endParaRPr lang="en-US"/>
          </a:p>
        </p:txBody>
      </p:sp>
    </p:spTree>
    <p:extLst>
      <p:ext uri="{BB962C8B-B14F-4D97-AF65-F5344CB8AC3E}">
        <p14:creationId xmlns:p14="http://schemas.microsoft.com/office/powerpoint/2010/main" val="3946580688"/>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dia">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nl-NL"/>
              <a:t>Klik om de stijl te bewerken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nl-NL"/>
              <a:t>Klik om de ondertitelstijl van het model te bewerken</a:t>
            </a:r>
            <a:endParaRPr lang="en-US" dirty="0"/>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Vertical Text Placeholder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nl-NL"/>
              <a:t>Klik om de stijl te bewerken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Content Placeholder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ekop">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a:t>Klik om de stijl te bewerken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nl-NL"/>
              <a:t>Klik om de modelstijlen te bewerken</a:t>
            </a:r>
          </a:p>
        </p:txBody>
      </p:sp>
      <p:sp>
        <p:nvSpPr>
          <p:cNvPr id="4" name="Date Placeholder 3"/>
          <p:cNvSpPr>
            <a:spLocks noGrp="1"/>
          </p:cNvSpPr>
          <p:nvPr>
            <p:ph type="dt" sz="half" idx="10"/>
          </p:nvPr>
        </p:nvSpPr>
        <p:spPr/>
        <p:txBody>
          <a:bodyPr/>
          <a:lstStyle/>
          <a:p>
            <a:fld id="{79DE58B4-E416-4B24-BFAC-343159A42389}" type="datetimeFigureOut">
              <a:rPr lang="en-AU" smtClean="0"/>
              <a:t>20/03/2017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79DE58B4-E416-4B24-BFAC-343159A42389}" type="datetimeFigureOut">
              <a:rPr lang="en-AU" smtClean="0"/>
              <a:t>20/03/2017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A88EE0-6E72-4A81-8250-D1BF42670587}" type="slidenum">
              <a:rPr lang="en-AU" smtClean="0"/>
              <a:t>‹#›</a:t>
            </a:fld>
            <a:endParaRPr lang="en-AU"/>
          </a:p>
        </p:txBody>
      </p:sp>
      <p:sp>
        <p:nvSpPr>
          <p:cNvPr id="8" name="Title 7"/>
          <p:cNvSpPr>
            <a:spLocks noGrp="1"/>
          </p:cNvSpPr>
          <p:nvPr>
            <p:ph type="title"/>
          </p:nvPr>
        </p:nvSpPr>
        <p:spPr/>
        <p:txBody>
          <a:bodyPr/>
          <a:lstStyle/>
          <a:p>
            <a:r>
              <a:rPr lang="nl-NL"/>
              <a:t>Klik om de stijl te bewerken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l-NL"/>
              <a:t>Klik om de stijl te bewerken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nl-NL"/>
              <a:t>Klik om de modelstijlen te bewerken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nl-NL"/>
              <a:t>Klik om de modelstijlen te bewerken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79DE58B4-E416-4B24-BFAC-343159A42389}" type="datetimeFigureOut">
              <a:rPr lang="en-AU" smtClean="0"/>
              <a:t>20/03/2017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de stijl te bewerken</a:t>
            </a:r>
            <a:endParaRPr lang="en-US"/>
          </a:p>
        </p:txBody>
      </p:sp>
      <p:sp>
        <p:nvSpPr>
          <p:cNvPr id="3" name="Date Placeholder 2"/>
          <p:cNvSpPr>
            <a:spLocks noGrp="1"/>
          </p:cNvSpPr>
          <p:nvPr>
            <p:ph type="dt" sz="half" idx="10"/>
          </p:nvPr>
        </p:nvSpPr>
        <p:spPr/>
        <p:txBody>
          <a:bodyPr/>
          <a:lstStyle/>
          <a:p>
            <a:fld id="{79DE58B4-E416-4B24-BFAC-343159A42389}" type="datetimeFigureOut">
              <a:rPr lang="en-AU" smtClean="0"/>
              <a:t>20/03/2017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9DE58B4-E416-4B24-BFAC-343159A42389}" type="datetimeFigureOut">
              <a:rPr lang="en-AU" smtClean="0"/>
              <a:t>20/03/2017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Inhoud met bijschrift">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nl-NL"/>
              <a:t>Klik om de stijl te bewerken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nl-NL"/>
              <a:t>Klik om de modelstijlen te bewerken</a:t>
            </a:r>
          </a:p>
        </p:txBody>
      </p:sp>
      <p:sp>
        <p:nvSpPr>
          <p:cNvPr id="5" name="Date Placeholder 4"/>
          <p:cNvSpPr>
            <a:spLocks noGrp="1"/>
          </p:cNvSpPr>
          <p:nvPr>
            <p:ph type="dt" sz="half" idx="10"/>
          </p:nvPr>
        </p:nvSpPr>
        <p:spPr/>
        <p:txBody>
          <a:bodyPr/>
          <a:lstStyle/>
          <a:p>
            <a:fld id="{79DE58B4-E416-4B24-BFAC-343159A42389}" type="datetimeFigureOut">
              <a:rPr lang="en-AU" smtClean="0"/>
              <a:t>20/03/2017</a:t>
            </a:fld>
            <a:endParaRPr lang="en-AU"/>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AU"/>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BA88EE0-6E72-4A81-8250-D1BF42670587}" type="slidenum">
              <a:rPr lang="en-AU" smtClean="0"/>
              <a:t>‹#›</a:t>
            </a:fld>
            <a:endParaRPr lang="en-A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Afbeelding met bijschrift">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nl-NL"/>
              <a:t>Klik op het pictogram als u een afbeelding wilt toevoegen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nl-NL"/>
              <a:t>Klik om de stijl te bewerken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Date Placeholder 4"/>
          <p:cNvSpPr>
            <a:spLocks noGrp="1"/>
          </p:cNvSpPr>
          <p:nvPr>
            <p:ph type="dt" sz="half" idx="10"/>
          </p:nvPr>
        </p:nvSpPr>
        <p:spPr/>
        <p:txBody>
          <a:bodyPr/>
          <a:lstStyle/>
          <a:p>
            <a:fld id="{79DE58B4-E416-4B24-BFAC-343159A42389}" type="datetimeFigureOut">
              <a:rPr lang="en-AU" smtClean="0"/>
              <a:t>20/03/2017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BBA88EE0-6E72-4A81-8250-D1BF42670587}" type="slidenum">
              <a:rPr lang="en-AU" smtClean="0"/>
              <a:t>‹#›</a:t>
            </a:fld>
            <a:endParaRPr lang="en-A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nl-NL"/>
              <a:t>Klik om de stijl te bewerken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79DE58B4-E416-4B24-BFAC-343159A42389}" type="datetimeFigureOut">
              <a:rPr lang="en-AU" smtClean="0"/>
              <a:t>20/03/2017</a:t>
            </a:fld>
            <a:endParaRPr lang="en-AU"/>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n-AU"/>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BA88EE0-6E72-4A81-8250-D1BF42670587}" type="slidenum">
              <a:rPr lang="en-AU" smtClean="0"/>
              <a:t>‹#›</a:t>
            </a:fld>
            <a:endParaRPr lang="en-A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rot="19086945">
            <a:off x="937633" y="2270954"/>
            <a:ext cx="6007904" cy="903230"/>
          </a:xfrm>
        </p:spPr>
        <p:txBody>
          <a:bodyPr/>
          <a:lstStyle/>
          <a:p>
            <a:r>
              <a:rPr lang="fr-FR" dirty="0"/>
              <a:t>Accueil </a:t>
            </a:r>
            <a:br>
              <a:rPr lang="fr-FR" dirty="0"/>
            </a:br>
            <a:r>
              <a:rPr lang="fr-FR" dirty="0"/>
              <a:t>à l’atelier de formation sur le préservatif féminin FC2</a:t>
            </a:r>
            <a:endParaRPr lang="en-AU" dirty="0"/>
          </a:p>
        </p:txBody>
      </p:sp>
      <p:sp>
        <p:nvSpPr>
          <p:cNvPr id="3" name="Ondertitel 2"/>
          <p:cNvSpPr>
            <a:spLocks noGrp="1"/>
          </p:cNvSpPr>
          <p:nvPr>
            <p:ph type="subTitle" idx="1"/>
          </p:nvPr>
        </p:nvSpPr>
        <p:spPr>
          <a:xfrm rot="19113378">
            <a:off x="1528801" y="2920302"/>
            <a:ext cx="6511131" cy="246944"/>
          </a:xfrm>
        </p:spPr>
        <p:txBody>
          <a:bodyPr>
            <a:normAutofit lnSpcReduction="10000"/>
          </a:bodyPr>
          <a:lstStyle/>
          <a:p>
            <a:r>
              <a:rPr lang="en-AU" dirty="0"/>
              <a:t>the female health company</a:t>
            </a:r>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48812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Comment fonctionne le FC2 ?(1)</a:t>
            </a:r>
            <a:endParaRPr lang="en-AU" dirty="0"/>
          </a:p>
        </p:txBody>
      </p:sp>
      <p:sp>
        <p:nvSpPr>
          <p:cNvPr id="3" name="Tijdelijke aanduiding voor inhoud 2"/>
          <p:cNvSpPr>
            <a:spLocks noGrp="1"/>
          </p:cNvSpPr>
          <p:nvPr>
            <p:ph idx="1"/>
          </p:nvPr>
        </p:nvSpPr>
        <p:spPr/>
        <p:txBody>
          <a:bodyPr>
            <a:normAutofit/>
          </a:bodyPr>
          <a:lstStyle/>
          <a:p>
            <a:pPr marL="457200" indent="-457200">
              <a:buClr>
                <a:schemeClr val="accent2"/>
              </a:buClr>
              <a:buFont typeface="Wingdings" panose="05000000000000000000" pitchFamily="2" charset="2"/>
              <a:buChar char="Ø"/>
            </a:pPr>
            <a:r>
              <a:rPr lang="fr-FR" altLang="en-US" sz="2200" b="0" dirty="0"/>
              <a:t>Le FC2 a un anneau souple à l’extrémité fermée de la gaine et un anneau légèrement plus grand à l’extrémité ouverte de la gaine.</a:t>
            </a:r>
          </a:p>
          <a:p>
            <a:pPr marL="457200" indent="-457200">
              <a:buClr>
                <a:schemeClr val="accent2"/>
              </a:buClr>
              <a:buFont typeface="Wingdings" panose="05000000000000000000" pitchFamily="2" charset="2"/>
              <a:buChar char="Ø"/>
            </a:pPr>
            <a:r>
              <a:rPr lang="fr-FR" altLang="en-US" sz="2200" b="0" dirty="0"/>
              <a:t>L’anneau souple à l’extrémité fermée de la gaine est inséré dans le vagin, afin de maintenir le préservatif féminin en place. </a:t>
            </a:r>
          </a:p>
          <a:p>
            <a:pPr marL="457200" indent="-457200">
              <a:buClr>
                <a:schemeClr val="accent2"/>
              </a:buClr>
              <a:buFont typeface="Wingdings" panose="05000000000000000000" pitchFamily="2" charset="2"/>
              <a:buChar char="Ø"/>
            </a:pPr>
            <a:r>
              <a:rPr lang="fr-FR" altLang="en-US" sz="2200" b="0" dirty="0"/>
              <a:t>L’anneau externe à l’extrémité ouverte de la gaine reste en dehors de la vulve et repose autour de  l’entrée du vagin. </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438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Comment fonctionne le FC2 ?(2)</a:t>
            </a:r>
            <a:endParaRPr lang="en-AU" dirty="0"/>
          </a:p>
        </p:txBody>
      </p:sp>
      <p:sp>
        <p:nvSpPr>
          <p:cNvPr id="3" name="Tijdelijke aanduiding voor inhoud 2"/>
          <p:cNvSpPr>
            <a:spLocks noGrp="1"/>
          </p:cNvSpPr>
          <p:nvPr>
            <p:ph idx="1"/>
          </p:nvPr>
        </p:nvSpPr>
        <p:spPr/>
        <p:txBody>
          <a:bodyPr/>
          <a:lstStyle/>
          <a:p>
            <a:r>
              <a:rPr lang="fr-FR" altLang="en-US" sz="2200" dirty="0"/>
              <a:t>L’anneau externe a plusieurs fonctions :</a:t>
            </a:r>
          </a:p>
          <a:p>
            <a:pPr>
              <a:buClr>
                <a:schemeClr val="accent2"/>
              </a:buClr>
              <a:buFont typeface="Wingdings" panose="05000000000000000000" pitchFamily="2" charset="2"/>
              <a:buChar char="Ø"/>
            </a:pPr>
            <a:r>
              <a:rPr lang="fr-FR" altLang="en-US" sz="2200" b="0" dirty="0"/>
              <a:t>Il sert de guide pendant la pénétration du pénis.</a:t>
            </a:r>
          </a:p>
          <a:p>
            <a:pPr>
              <a:buClr>
                <a:schemeClr val="accent2"/>
              </a:buClr>
              <a:buFont typeface="Wingdings" panose="05000000000000000000" pitchFamily="2" charset="2"/>
              <a:buChar char="Ø"/>
            </a:pPr>
            <a:r>
              <a:rPr lang="fr-FR" altLang="en-US" sz="2200" b="0" dirty="0"/>
              <a:t>Il empêche la gaine de remonter à l’intérieur du vagin en faisant des plis.</a:t>
            </a:r>
          </a:p>
          <a:p>
            <a:pPr>
              <a:buClr>
                <a:schemeClr val="accent2"/>
              </a:buClr>
              <a:buFont typeface="Wingdings" panose="05000000000000000000" pitchFamily="2" charset="2"/>
              <a:buChar char="Ø"/>
            </a:pPr>
            <a:r>
              <a:rPr lang="fr-FR" altLang="en-US" sz="2200" b="0" dirty="0"/>
              <a:t>Il recouvre les organes génitaux de la femme et la base du pénis, et réalise ainsi une protection supplémentaire contre la propagation des IST.</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1878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Pourquoi  le FC2 est-il important ? </a:t>
            </a:r>
            <a:endParaRPr lang="en-AU" dirty="0"/>
          </a:p>
        </p:txBody>
      </p:sp>
      <p:sp>
        <p:nvSpPr>
          <p:cNvPr id="3" name="Tijdelijke aanduiding voor inhoud 2"/>
          <p:cNvSpPr>
            <a:spLocks noGrp="1"/>
          </p:cNvSpPr>
          <p:nvPr>
            <p:ph idx="1"/>
          </p:nvPr>
        </p:nvSpPr>
        <p:spPr>
          <a:xfrm>
            <a:off x="822960" y="1052736"/>
            <a:ext cx="7520940" cy="3314873"/>
          </a:xfrm>
        </p:spPr>
        <p:txBody>
          <a:bodyPr>
            <a:normAutofit fontScale="25000" lnSpcReduction="20000"/>
          </a:bodyPr>
          <a:lstStyle/>
          <a:p>
            <a:pPr marL="457200" indent="-457200">
              <a:buClr>
                <a:schemeClr val="accent2"/>
              </a:buClr>
              <a:buFont typeface="Wingdings" panose="05000000000000000000" pitchFamily="2" charset="2"/>
              <a:buChar char="Ø"/>
            </a:pPr>
            <a:r>
              <a:rPr lang="fr-FR" altLang="en-US" sz="8000" b="0" dirty="0"/>
              <a:t>Le préservatif féminin FC2 a pour effet de prévenir les grossesses et les IST, y compris l’infection à VIH. En tapissant l’intérieur du vagin, il empêche le contact entre les secrétions génitales de l’homme et de la femme une peau et une autre peau.</a:t>
            </a:r>
          </a:p>
          <a:p>
            <a:pPr marL="457200" indent="-457200">
              <a:buClr>
                <a:schemeClr val="accent2"/>
              </a:buClr>
              <a:buFont typeface="Wingdings" panose="05000000000000000000" pitchFamily="2" charset="2"/>
              <a:buChar char="Ø"/>
            </a:pPr>
            <a:r>
              <a:rPr lang="fr-FR" altLang="en-US" sz="8000" b="0" dirty="0"/>
              <a:t>Le FC2 recueille le liquide pré-éjaculatoire et le sperme  lorsque l’homme éjacule. En  empêchant le sperme d’entrer dans le vagin, il prévient les grossesses et réduit le risque d’IST.</a:t>
            </a:r>
          </a:p>
          <a:p>
            <a:pPr marL="457200" indent="-457200">
              <a:buClr>
                <a:schemeClr val="accent2"/>
              </a:buClr>
              <a:buFont typeface="Wingdings" panose="05000000000000000000" pitchFamily="2" charset="2"/>
              <a:buChar char="Ø"/>
            </a:pPr>
            <a:r>
              <a:rPr lang="fr-FR" altLang="en-US" sz="8000" b="0" dirty="0"/>
              <a:t>Avec le FC2, les femmes disposent d’une  nouvelle  option pour accroître la protection des rapports sexuels et pour diminuer la transmission des IST et des  grossesses non désirées. Les distributeurs de FC2  jouent un rôle important en présentant toutes les options de protection à leurs clientes.</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19144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Qui peut utiliser le FC2 ?</a:t>
            </a:r>
            <a:endParaRPr lang="en-AU" dirty="0"/>
          </a:p>
        </p:txBody>
      </p:sp>
      <p:sp>
        <p:nvSpPr>
          <p:cNvPr id="3" name="Tijdelijke aanduiding voor inhoud 2"/>
          <p:cNvSpPr>
            <a:spLocks noGrp="1"/>
          </p:cNvSpPr>
          <p:nvPr>
            <p:ph idx="1"/>
          </p:nvPr>
        </p:nvSpPr>
        <p:spPr/>
        <p:txBody>
          <a:bodyPr numCol="2">
            <a:normAutofit fontScale="62500" lnSpcReduction="20000"/>
          </a:bodyPr>
          <a:lstStyle/>
          <a:p>
            <a:pPr marL="0" indent="0">
              <a:buClr>
                <a:schemeClr val="accent2"/>
              </a:buClr>
            </a:pPr>
            <a:r>
              <a:rPr lang="fr-FR" altLang="en-US" sz="3100" dirty="0"/>
              <a:t>Tous  les hommes et toutes les femmes qui veulent éviter les grossesses non désirées et se protéger contre les IST, y compris le VIH.</a:t>
            </a:r>
          </a:p>
          <a:p>
            <a:pPr>
              <a:buClr>
                <a:schemeClr val="accent2"/>
              </a:buClr>
              <a:buFont typeface="Wingdings" panose="05000000000000000000" pitchFamily="2" charset="2"/>
              <a:buChar char="Ø"/>
            </a:pPr>
            <a:r>
              <a:rPr lang="fr-FR" altLang="en-US" sz="3100" b="0" dirty="0"/>
              <a:t>Les femmes et les hommes qui ne veulent pas utiliser le préservatif masculin.</a:t>
            </a:r>
          </a:p>
          <a:p>
            <a:pPr>
              <a:buClr>
                <a:schemeClr val="accent2"/>
              </a:buClr>
              <a:buFont typeface="Wingdings" panose="05000000000000000000" pitchFamily="2" charset="2"/>
              <a:buChar char="Ø"/>
            </a:pPr>
            <a:r>
              <a:rPr lang="fr-FR" altLang="en-US" sz="3100" b="0" dirty="0"/>
              <a:t>Les personnes qui sont allergiques/sensibles au latex.</a:t>
            </a:r>
          </a:p>
          <a:p>
            <a:pPr>
              <a:buClr>
                <a:schemeClr val="accent2"/>
              </a:buClr>
              <a:buFont typeface="Wingdings" panose="05000000000000000000" pitchFamily="2" charset="2"/>
              <a:buChar char="Ø"/>
            </a:pPr>
            <a:r>
              <a:rPr lang="fr-FR" altLang="en-US" sz="3100" b="0" dirty="0"/>
              <a:t>Les personnes qui sont  séropositives.</a:t>
            </a:r>
          </a:p>
          <a:p>
            <a:pPr>
              <a:buClr>
                <a:schemeClr val="accent2"/>
              </a:buClr>
              <a:buFont typeface="Wingdings" panose="05000000000000000000" pitchFamily="2" charset="2"/>
              <a:buChar char="Ø"/>
            </a:pPr>
            <a:r>
              <a:rPr lang="fr-FR" altLang="en-US" sz="3100" b="0" dirty="0"/>
              <a:t>Les femmes qui ont des menstruations.</a:t>
            </a:r>
          </a:p>
          <a:p>
            <a:pPr>
              <a:buClr>
                <a:schemeClr val="accent2"/>
              </a:buClr>
              <a:buFont typeface="Wingdings" panose="05000000000000000000" pitchFamily="2" charset="2"/>
              <a:buChar char="Ø"/>
            </a:pPr>
            <a:r>
              <a:rPr lang="fr-FR" altLang="en-US" sz="3100" b="0" dirty="0"/>
              <a:t>Les femmes qui ont récemment accouché.</a:t>
            </a:r>
          </a:p>
          <a:p>
            <a:pPr>
              <a:buClr>
                <a:schemeClr val="accent2"/>
              </a:buClr>
              <a:buFont typeface="Wingdings" panose="05000000000000000000" pitchFamily="2" charset="2"/>
              <a:buChar char="Ø"/>
            </a:pPr>
            <a:r>
              <a:rPr lang="fr-FR" altLang="en-US" sz="3100" b="0" dirty="0"/>
              <a:t>Les femmes qui ont un utérus </a:t>
            </a:r>
            <a:r>
              <a:rPr lang="fr-FR" altLang="en-US" sz="3100" b="0" dirty="0" err="1"/>
              <a:t>rétroversé</a:t>
            </a:r>
            <a:r>
              <a:rPr lang="fr-FR" altLang="en-US" sz="3100" b="0" dirty="0"/>
              <a:t>.</a:t>
            </a:r>
          </a:p>
          <a:p>
            <a:pPr>
              <a:buClr>
                <a:schemeClr val="accent2"/>
              </a:buClr>
              <a:buFont typeface="Wingdings" panose="05000000000000000000" pitchFamily="2" charset="2"/>
              <a:buChar char="Ø"/>
            </a:pPr>
            <a:r>
              <a:rPr lang="fr-FR" altLang="en-US" sz="3100" b="0" dirty="0"/>
              <a:t>Les femmes qui ont subi une hystérectomie.</a:t>
            </a:r>
          </a:p>
          <a:p>
            <a:pPr>
              <a:buClr>
                <a:schemeClr val="accent2"/>
              </a:buClr>
              <a:buFont typeface="Wingdings" panose="05000000000000000000" pitchFamily="2" charset="2"/>
              <a:buChar char="Ø"/>
            </a:pPr>
            <a:r>
              <a:rPr lang="fr-FR" altLang="en-US" sz="3100" b="0" dirty="0"/>
              <a:t>Les femmes qui sont ménopausées (</a:t>
            </a:r>
            <a:r>
              <a:rPr lang="fr-FR" altLang="en-US" sz="3100" b="0" dirty="0" err="1"/>
              <a:t>périménopausées</a:t>
            </a:r>
            <a:r>
              <a:rPr lang="fr-FR" altLang="en-US" sz="3100" b="0" dirty="0"/>
              <a:t> et </a:t>
            </a:r>
            <a:r>
              <a:rPr lang="fr-FR" altLang="en-US" sz="3100" b="0" dirty="0" err="1"/>
              <a:t>postménaupausées</a:t>
            </a:r>
            <a:r>
              <a:rPr lang="fr-FR" altLang="en-US" sz="3100" b="0" dirty="0"/>
              <a:t>).</a:t>
            </a:r>
          </a:p>
          <a:p>
            <a:pPr>
              <a:buFont typeface="Arial" panose="020B0604020202020204" pitchFamily="34" charset="0"/>
              <a:buChar char="•"/>
            </a:pPr>
            <a:endParaRPr lang="en-US" altLang="en-US" sz="135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673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avantages du FC2 (1)</a:t>
            </a:r>
            <a:endParaRPr lang="en-AU" dirty="0"/>
          </a:p>
        </p:txBody>
      </p:sp>
      <p:sp>
        <p:nvSpPr>
          <p:cNvPr id="3" name="Tijdelijke aanduiding voor inhoud 2"/>
          <p:cNvSpPr>
            <a:spLocks noGrp="1"/>
          </p:cNvSpPr>
          <p:nvPr>
            <p:ph idx="1"/>
          </p:nvPr>
        </p:nvSpPr>
        <p:spPr/>
        <p:txBody>
          <a:bodyPr>
            <a:normAutofit fontScale="62500" lnSpcReduction="20000"/>
          </a:bodyPr>
          <a:lstStyle/>
          <a:p>
            <a:pPr marL="457200" indent="-457200">
              <a:buClr>
                <a:schemeClr val="accent2"/>
              </a:buClr>
              <a:buFont typeface="Wingdings" panose="05000000000000000000" pitchFamily="2" charset="2"/>
              <a:buChar char="Ø"/>
            </a:pPr>
            <a:r>
              <a:rPr lang="fr-FR" altLang="en-US" sz="2900" b="0" dirty="0"/>
              <a:t>Le FC2 les grossesses,  les IST et l’infection à VIH.</a:t>
            </a:r>
          </a:p>
          <a:p>
            <a:pPr marL="457200" indent="-457200">
              <a:buClr>
                <a:schemeClr val="accent2"/>
              </a:buClr>
              <a:buFont typeface="Wingdings" panose="05000000000000000000" pitchFamily="2" charset="2"/>
              <a:buChar char="Ø"/>
            </a:pPr>
            <a:r>
              <a:rPr lang="fr-FR" altLang="en-US" sz="2900" b="0" dirty="0"/>
              <a:t>Il  renforce le plaisir de l’homme et de la femme pendant l’acte sexuel (ses deux anneaux  augmentent le plaisir).</a:t>
            </a:r>
          </a:p>
          <a:p>
            <a:pPr marL="457200" indent="-457200">
              <a:buClr>
                <a:schemeClr val="accent2"/>
              </a:buClr>
              <a:buFont typeface="Wingdings" panose="05000000000000000000" pitchFamily="2" charset="2"/>
              <a:buChar char="Ø"/>
            </a:pPr>
            <a:r>
              <a:rPr lang="fr-FR" altLang="en-US" sz="2900" b="0" dirty="0"/>
              <a:t>La femme peut commencer l’utilisation du FC2 aussi bien que l’homme.</a:t>
            </a:r>
          </a:p>
          <a:p>
            <a:pPr marL="457200" indent="-457200">
              <a:buClr>
                <a:schemeClr val="accent2"/>
              </a:buClr>
              <a:buFont typeface="Wingdings" panose="05000000000000000000" pitchFamily="2" charset="2"/>
              <a:buChar char="Ø"/>
            </a:pPr>
            <a:r>
              <a:rPr lang="fr-FR" altLang="en-US" sz="2900" b="0" dirty="0"/>
              <a:t>Le FC2 favorise la communication entre l’homme et la femme. Il donne aux femmes  confiance en soi et assertivité dans cette communication.</a:t>
            </a:r>
          </a:p>
          <a:p>
            <a:pPr marL="457200" indent="-457200">
              <a:buClr>
                <a:schemeClr val="accent2"/>
              </a:buClr>
              <a:buFont typeface="Wingdings" panose="05000000000000000000" pitchFamily="2" charset="2"/>
              <a:buChar char="Ø"/>
            </a:pPr>
            <a:r>
              <a:rPr lang="fr-FR" altLang="en-US" sz="2900" b="0" dirty="0"/>
              <a:t>Il constitue une option supplémentaire de protection pour les hommes et les femmes.</a:t>
            </a:r>
          </a:p>
          <a:p>
            <a:pPr marL="457200" indent="-457200">
              <a:buClr>
                <a:schemeClr val="accent2"/>
              </a:buClr>
              <a:buFont typeface="Wingdings" panose="05000000000000000000" pitchFamily="2" charset="2"/>
              <a:buChar char="Ø"/>
            </a:pPr>
            <a:r>
              <a:rPr lang="fr-FR" altLang="en-US" sz="2900" b="0" dirty="0"/>
              <a:t>La lubrification du FC2 rend les rapports sexuels plus agréables pour les femmes ménopausées (</a:t>
            </a:r>
            <a:r>
              <a:rPr lang="fr-FR" altLang="en-US" sz="2900" b="0" dirty="0" err="1"/>
              <a:t>périménopausées</a:t>
            </a:r>
            <a:r>
              <a:rPr lang="fr-FR" altLang="en-US" sz="2900" b="0" dirty="0"/>
              <a:t> et </a:t>
            </a:r>
            <a:r>
              <a:rPr lang="fr-FR" altLang="en-US" sz="2900" b="0" dirty="0" err="1"/>
              <a:t>postménopausées</a:t>
            </a:r>
            <a:r>
              <a:rPr lang="fr-FR" altLang="en-US" sz="2900" b="0" dirty="0"/>
              <a:t>).</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95931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avantages du FC2 (2)</a:t>
            </a:r>
            <a:endParaRPr lang="en-AU" dirty="0"/>
          </a:p>
        </p:txBody>
      </p:sp>
      <p:sp>
        <p:nvSpPr>
          <p:cNvPr id="3" name="Tijdelijke aanduiding voor inhoud 2"/>
          <p:cNvSpPr>
            <a:spLocks noGrp="1"/>
          </p:cNvSpPr>
          <p:nvPr>
            <p:ph idx="1"/>
          </p:nvPr>
        </p:nvSpPr>
        <p:spPr/>
        <p:txBody>
          <a:bodyPr>
            <a:normAutofit lnSpcReduction="10000"/>
          </a:bodyPr>
          <a:lstStyle/>
          <a:p>
            <a:pPr marL="457200" indent="-457200">
              <a:buClr>
                <a:schemeClr val="accent2"/>
              </a:buClr>
              <a:buFont typeface="Wingdings" panose="05000000000000000000" pitchFamily="2" charset="2"/>
              <a:buChar char="Ø"/>
            </a:pPr>
            <a:r>
              <a:rPr lang="fr-FR" altLang="en-US" sz="2200" b="0" dirty="0"/>
              <a:t>Le FC2 peut être inséré quelques heures avant le rapport sexuel. Il ne doit pas être retiré immédiatement après le rapport sexuel.</a:t>
            </a:r>
          </a:p>
          <a:p>
            <a:pPr marL="457200" indent="-457200">
              <a:buClr>
                <a:schemeClr val="accent2"/>
              </a:buClr>
              <a:buFont typeface="Wingdings" panose="05000000000000000000" pitchFamily="2" charset="2"/>
              <a:buChar char="Ø"/>
            </a:pPr>
            <a:r>
              <a:rPr lang="fr-FR" altLang="en-US" sz="2200" b="0" dirty="0"/>
              <a:t>C’est une grande option  pour les hommes et les femmes qui sont allergiques au latex.</a:t>
            </a:r>
          </a:p>
          <a:p>
            <a:pPr marL="457200" indent="-457200">
              <a:buClr>
                <a:schemeClr val="accent2"/>
              </a:buClr>
              <a:buFont typeface="Wingdings" panose="05000000000000000000" pitchFamily="2" charset="2"/>
              <a:buChar char="Ø"/>
            </a:pPr>
            <a:r>
              <a:rPr lang="fr-FR" altLang="en-US" sz="2200" b="0" dirty="0"/>
              <a:t>Il peut être utilisé pendant les menstruations.</a:t>
            </a:r>
          </a:p>
          <a:p>
            <a:pPr marL="457200" indent="-457200">
              <a:buClr>
                <a:schemeClr val="accent2"/>
              </a:buClr>
              <a:buFont typeface="Wingdings" panose="05000000000000000000" pitchFamily="2" charset="2"/>
              <a:buChar char="Ø"/>
            </a:pPr>
            <a:r>
              <a:rPr lang="fr-FR" altLang="en-US" sz="2200" b="0" dirty="0"/>
              <a:t>Il couvre en partie les organes génitaux de la femme et agrandit élargit ainsi la zone de protection. </a:t>
            </a:r>
          </a:p>
          <a:p>
            <a:pPr marL="457200" indent="-457200">
              <a:buClr>
                <a:schemeClr val="accent2"/>
              </a:buClr>
              <a:buFont typeface="Wingdings" panose="05000000000000000000" pitchFamily="2" charset="2"/>
              <a:buChar char="Ø"/>
            </a:pPr>
            <a:r>
              <a:rPr lang="fr-FR" altLang="en-US" sz="2200" b="0" dirty="0"/>
              <a:t>Une femme peut uriner en portant le préservatif dans son vagin.</a:t>
            </a:r>
          </a:p>
          <a:p>
            <a:pPr algn="ctr"/>
            <a:endParaRPr lang="en-US" altLang="en-US" sz="135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21438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Quelle est l’efficacité du  FC2 ?</a:t>
            </a:r>
            <a:endParaRPr lang="en-AU" dirty="0"/>
          </a:p>
        </p:txBody>
      </p:sp>
      <p:sp>
        <p:nvSpPr>
          <p:cNvPr id="3" name="Tijdelijke aanduiding voor inhoud 2"/>
          <p:cNvSpPr>
            <a:spLocks noGrp="1"/>
          </p:cNvSpPr>
          <p:nvPr>
            <p:ph idx="1"/>
          </p:nvPr>
        </p:nvSpPr>
        <p:spPr>
          <a:xfrm>
            <a:off x="822960" y="1052736"/>
            <a:ext cx="7520940" cy="3314873"/>
          </a:xfrm>
        </p:spPr>
        <p:txBody>
          <a:bodyPr>
            <a:normAutofit fontScale="85000" lnSpcReduction="20000"/>
          </a:bodyPr>
          <a:lstStyle/>
          <a:p>
            <a:pPr marL="457200" indent="-457200">
              <a:buClr>
                <a:schemeClr val="accent2"/>
              </a:buClr>
              <a:buFont typeface="Wingdings" panose="05000000000000000000" pitchFamily="2" charset="2"/>
              <a:buChar char="Ø"/>
            </a:pPr>
            <a:r>
              <a:rPr lang="fr-FR" altLang="en-US" sz="2400" b="0" dirty="0"/>
              <a:t>Plus de 17 années de recherches  ont montré que le préservatif féminin est une barrière efficace contre de nombreuses IST courantes, y compris le VIH.</a:t>
            </a:r>
          </a:p>
          <a:p>
            <a:pPr marL="457200" indent="-457200">
              <a:buClr>
                <a:schemeClr val="accent2"/>
              </a:buClr>
              <a:buFont typeface="Wingdings" panose="05000000000000000000" pitchFamily="2" charset="2"/>
              <a:buChar char="Ø"/>
            </a:pPr>
            <a:r>
              <a:rPr lang="fr-FR" altLang="en-US" sz="2400" b="0" dirty="0"/>
              <a:t>Selon les estimations, l’utilisation correcte et systématique du préservatif féminin avec un partenaire séropositif pendant une année peut réduire de 90 % le risque de contamination d’une femme. </a:t>
            </a:r>
          </a:p>
          <a:p>
            <a:pPr marL="457200" indent="-457200">
              <a:buClr>
                <a:schemeClr val="accent2"/>
              </a:buClr>
              <a:buFont typeface="Wingdings" panose="05000000000000000000" pitchFamily="2" charset="2"/>
              <a:buChar char="Ø"/>
            </a:pPr>
            <a:r>
              <a:rPr lang="fr-FR" altLang="en-US" sz="2400" b="0" dirty="0"/>
              <a:t>Des recherches conduites aux États-Unis et dans le monde entier ont révélé que si des préservatifs féminins sont fournis en même temps que des préservatifs masculins, la prévalence des IST diminue et le taux des actes sexuels protégés augmente. </a:t>
            </a:r>
          </a:p>
          <a:p>
            <a:pPr algn="ctr"/>
            <a:endParaRPr lang="en-US" altLang="en-US" sz="240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324994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approbations réglementaires du FC2</a:t>
            </a:r>
            <a:endParaRPr lang="en-AU" dirty="0"/>
          </a:p>
        </p:txBody>
      </p:sp>
      <p:sp>
        <p:nvSpPr>
          <p:cNvPr id="3" name="Tijdelijke aanduiding voor inhoud 2"/>
          <p:cNvSpPr>
            <a:spLocks noGrp="1"/>
          </p:cNvSpPr>
          <p:nvPr>
            <p:ph idx="1"/>
          </p:nvPr>
        </p:nvSpPr>
        <p:spPr/>
        <p:txBody>
          <a:bodyPr/>
          <a:lstStyle/>
          <a:p>
            <a:pPr marL="457200" indent="-457200">
              <a:buClr>
                <a:schemeClr val="accent2"/>
              </a:buClr>
              <a:buFont typeface="Wingdings" panose="05000000000000000000" pitchFamily="2" charset="2"/>
              <a:buChar char="Ø"/>
            </a:pPr>
            <a:r>
              <a:rPr lang="fr-FR" altLang="en-US" sz="2200" b="0" dirty="0"/>
              <a:t>En mars  2009, le FC2 a été approuvé par l’Agence fédérale américaine des produits alimentaires et médicamenteux (FDA).</a:t>
            </a:r>
          </a:p>
          <a:p>
            <a:pPr marL="457200" indent="-457200">
              <a:buClr>
                <a:schemeClr val="accent2"/>
              </a:buClr>
              <a:buFont typeface="Wingdings" panose="05000000000000000000" pitchFamily="2" charset="2"/>
              <a:buChar char="Ø"/>
            </a:pPr>
            <a:r>
              <a:rPr lang="fr-FR" altLang="en-US" sz="2200" b="0" dirty="0"/>
              <a:t>En  2006, l’Organisation Mondiale de la Santé (OMS) a agréé le FC2 pour qu’il soit acheté par les agences des Nations Unies.   </a:t>
            </a:r>
          </a:p>
          <a:p>
            <a:pPr marL="457200" indent="-457200">
              <a:buClr>
                <a:schemeClr val="accent2"/>
              </a:buClr>
              <a:buFont typeface="Wingdings" panose="05000000000000000000" pitchFamily="2" charset="2"/>
              <a:buChar char="Ø"/>
            </a:pPr>
            <a:r>
              <a:rPr lang="fr-FR" altLang="en-US" sz="2200" b="0" dirty="0"/>
              <a:t>En 2005, le FC2 a obtenu l’estampille CE en Europe.</a:t>
            </a:r>
          </a:p>
          <a:p>
            <a:pPr marL="457200" indent="-457200">
              <a:buClr>
                <a:schemeClr val="accent2"/>
              </a:buClr>
              <a:buFont typeface="Wingdings" panose="05000000000000000000" pitchFamily="2" charset="2"/>
              <a:buChar char="Ø"/>
            </a:pPr>
            <a:r>
              <a:rPr lang="fr-FR" altLang="en-US" sz="2200" b="0" dirty="0"/>
              <a:t>Le FC2 est enregistré dans environ 120 pays. </a:t>
            </a:r>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80447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craintes à propos du FC2</a:t>
            </a:r>
            <a:endParaRPr lang="en-AU" dirty="0"/>
          </a:p>
        </p:txBody>
      </p:sp>
      <p:sp>
        <p:nvSpPr>
          <p:cNvPr id="3" name="Tijdelijke aanduiding voor inhoud 2"/>
          <p:cNvSpPr>
            <a:spLocks noGrp="1"/>
          </p:cNvSpPr>
          <p:nvPr>
            <p:ph idx="1"/>
          </p:nvPr>
        </p:nvSpPr>
        <p:spPr/>
        <p:txBody>
          <a:bodyPr/>
          <a:lstStyle/>
          <a:p>
            <a:pPr marL="457200" indent="-457200">
              <a:buClr>
                <a:schemeClr val="accent2"/>
              </a:buClr>
              <a:buFont typeface="Wingdings" panose="05000000000000000000" pitchFamily="2" charset="2"/>
              <a:buChar char="Ø"/>
            </a:pPr>
            <a:r>
              <a:rPr lang="fr-FR" altLang="en-US" sz="2200" b="0" dirty="0"/>
              <a:t>Le FC2 </a:t>
            </a:r>
            <a:r>
              <a:rPr lang="fr-FR" altLang="en-US" sz="2200" b="0" dirty="0" err="1"/>
              <a:t>fera-t-il</a:t>
            </a:r>
            <a:r>
              <a:rPr lang="fr-FR" altLang="en-US" sz="2200" b="0" dirty="0"/>
              <a:t> mal pendant le rapport sexuel ?</a:t>
            </a:r>
          </a:p>
          <a:p>
            <a:pPr marL="457200" indent="-457200">
              <a:buClr>
                <a:schemeClr val="accent2"/>
              </a:buClr>
              <a:buFont typeface="Wingdings" panose="05000000000000000000" pitchFamily="2" charset="2"/>
              <a:buChar char="Ø"/>
            </a:pPr>
            <a:r>
              <a:rPr lang="fr-FR" altLang="en-US" sz="2200" b="0" dirty="0"/>
              <a:t>Le FC2 se perdra-t-il dans mon corps ? </a:t>
            </a:r>
          </a:p>
          <a:p>
            <a:pPr marL="457200" indent="-457200">
              <a:buClr>
                <a:schemeClr val="accent2"/>
              </a:buClr>
              <a:buFont typeface="Wingdings" panose="05000000000000000000" pitchFamily="2" charset="2"/>
              <a:buChar char="Ø"/>
            </a:pPr>
            <a:r>
              <a:rPr lang="fr-FR" altLang="en-US" sz="2200" b="0" dirty="0"/>
              <a:t>Saurai-je retirer le FC2 ?</a:t>
            </a:r>
          </a:p>
          <a:p>
            <a:pPr marL="457200" indent="-457200">
              <a:buClr>
                <a:schemeClr val="accent2"/>
              </a:buClr>
              <a:buFont typeface="Wingdings" panose="05000000000000000000" pitchFamily="2" charset="2"/>
              <a:buChar char="Ø"/>
            </a:pPr>
            <a:r>
              <a:rPr lang="fr-FR" altLang="en-US" sz="2200" b="0" dirty="0"/>
              <a:t>Le FC2 n’est-il pas trop grand pour mon vagin ?</a:t>
            </a:r>
          </a:p>
          <a:p>
            <a:pPr marL="457200" indent="-457200">
              <a:buClr>
                <a:schemeClr val="accent2"/>
              </a:buClr>
              <a:buFont typeface="Wingdings" panose="05000000000000000000" pitchFamily="2" charset="2"/>
              <a:buChar char="Ø"/>
            </a:pPr>
            <a:r>
              <a:rPr lang="fr-FR" altLang="en-US" sz="2200" b="0" dirty="0"/>
              <a:t>L’anneau externe me </a:t>
            </a:r>
            <a:r>
              <a:rPr lang="fr-FR" altLang="en-US" sz="2200" b="0" dirty="0" err="1"/>
              <a:t>fera-t-il</a:t>
            </a:r>
            <a:r>
              <a:rPr lang="fr-FR" altLang="en-US" sz="2200" b="0" dirty="0"/>
              <a:t> mal ?</a:t>
            </a:r>
          </a:p>
          <a:p>
            <a:pPr marL="457200" indent="-457200">
              <a:buClr>
                <a:schemeClr val="accent2"/>
              </a:buClr>
              <a:buFont typeface="Wingdings" panose="05000000000000000000" pitchFamily="2" charset="2"/>
              <a:buChar char="Ø"/>
            </a:pPr>
            <a:r>
              <a:rPr lang="fr-FR" altLang="en-US" sz="2200" b="0" dirty="0"/>
              <a:t>Le FC2 est trop petit pour le pénis de mon partenaire.</a:t>
            </a:r>
          </a:p>
          <a:p>
            <a:pPr marL="457200" indent="-457200">
              <a:buClr>
                <a:schemeClr val="accent2"/>
              </a:buClr>
              <a:buFont typeface="Wingdings" panose="05000000000000000000" pitchFamily="2" charset="2"/>
              <a:buChar char="Ø"/>
            </a:pPr>
            <a:endParaRPr lang="en-US" altLang="en-US" sz="2200" b="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165619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822960" y="287883"/>
            <a:ext cx="7520940" cy="411480"/>
          </a:xfrm>
        </p:spPr>
        <p:txBody>
          <a:bodyPr/>
          <a:lstStyle/>
          <a:p>
            <a:pPr algn="ctr"/>
            <a:r>
              <a:rPr lang="fr-FR" dirty="0"/>
              <a:t>Les organes reproducteurs externes </a:t>
            </a:r>
            <a:br>
              <a:rPr lang="fr-FR" dirty="0"/>
            </a:br>
            <a:r>
              <a:rPr lang="fr-FR" dirty="0"/>
              <a:t>de la femme</a:t>
            </a:r>
            <a:endParaRPr lang="en-AU" dirty="0"/>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6" name="Picture 5"/>
          <p:cNvPicPr>
            <a:picLocks noChangeAspect="1"/>
          </p:cNvPicPr>
          <p:nvPr/>
        </p:nvPicPr>
        <p:blipFill>
          <a:blip r:embed="rId2"/>
          <a:stretch>
            <a:fillRect/>
          </a:stretch>
        </p:blipFill>
        <p:spPr>
          <a:xfrm>
            <a:off x="2772669" y="2033245"/>
            <a:ext cx="2863607" cy="2568604"/>
          </a:xfrm>
          <a:prstGeom prst="rect">
            <a:avLst/>
          </a:prstGeom>
        </p:spPr>
      </p:pic>
      <p:pic>
        <p:nvPicPr>
          <p:cNvPr id="7"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2368105" y="1119705"/>
            <a:ext cx="4407790" cy="3877392"/>
          </a:xfrm>
          <a:prstGeom prst="rect">
            <a:avLst/>
          </a:prstGeom>
        </p:spPr>
      </p:pic>
      <p:pic>
        <p:nvPicPr>
          <p:cNvPr id="9" name="Picture 8"/>
          <p:cNvPicPr>
            <a:picLocks noChangeAspect="1"/>
          </p:cNvPicPr>
          <p:nvPr/>
        </p:nvPicPr>
        <p:blipFill>
          <a:blip r:embed="rId5"/>
          <a:stretch>
            <a:fillRect/>
          </a:stretch>
        </p:blipFill>
        <p:spPr>
          <a:xfrm>
            <a:off x="323528" y="699363"/>
            <a:ext cx="8230313" cy="4572396"/>
          </a:xfrm>
          <a:prstGeom prst="rect">
            <a:avLst/>
          </a:prstGeom>
        </p:spPr>
      </p:pic>
    </p:spTree>
    <p:extLst>
      <p:ext uri="{BB962C8B-B14F-4D97-AF65-F5344CB8AC3E}">
        <p14:creationId xmlns:p14="http://schemas.microsoft.com/office/powerpoint/2010/main" val="37419137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objectifs de la formation </a:t>
            </a:r>
            <a:br>
              <a:rPr lang="fr-FR" dirty="0"/>
            </a:br>
            <a:r>
              <a:rPr lang="fr-FR" dirty="0"/>
              <a:t>sur le préservatif féminin FC2</a:t>
            </a:r>
            <a:endParaRPr lang="en-AU" dirty="0"/>
          </a:p>
        </p:txBody>
      </p:sp>
      <p:sp>
        <p:nvSpPr>
          <p:cNvPr id="3" name="Tijdelijke aanduiding voor inhoud 2"/>
          <p:cNvSpPr>
            <a:spLocks noGrp="1"/>
          </p:cNvSpPr>
          <p:nvPr>
            <p:ph idx="1"/>
          </p:nvPr>
        </p:nvSpPr>
        <p:spPr/>
        <p:txBody>
          <a:bodyPr>
            <a:normAutofit fontScale="25000" lnSpcReduction="20000"/>
          </a:bodyPr>
          <a:lstStyle/>
          <a:p>
            <a:pPr marL="0" indent="0"/>
            <a:r>
              <a:rPr lang="en-US" altLang="en-US" sz="4000" dirty="0"/>
              <a:t/>
            </a:r>
            <a:br>
              <a:rPr lang="en-US" altLang="en-US" sz="4000" dirty="0"/>
            </a:br>
            <a:r>
              <a:rPr lang="fr-FR" altLang="en-US" sz="8000" dirty="0"/>
              <a:t>Plusieurs compétences sont attendues des participants à la fin de l’atelier :</a:t>
            </a:r>
          </a:p>
          <a:p>
            <a:pPr marL="571500" indent="-571500">
              <a:buClr>
                <a:schemeClr val="accent2"/>
              </a:buClr>
              <a:buFont typeface="Wingdings" panose="05000000000000000000" pitchFamily="2" charset="2"/>
              <a:buChar char="Ø"/>
            </a:pPr>
            <a:r>
              <a:rPr lang="fr-FR" altLang="en-US" sz="8000" b="0" dirty="0"/>
              <a:t>Savoir expliquer le FC2, faire la démonstration du FC2 et promouvoir le FC2 avec compétence et en étant sûr de soi.</a:t>
            </a:r>
          </a:p>
          <a:p>
            <a:pPr marL="571500" indent="-571500">
              <a:buClr>
                <a:schemeClr val="accent2"/>
              </a:buClr>
              <a:buFont typeface="Wingdings" panose="05000000000000000000" pitchFamily="2" charset="2"/>
              <a:buChar char="Ø"/>
            </a:pPr>
            <a:r>
              <a:rPr lang="fr-FR" altLang="en-US" sz="8000" b="0" dirty="0"/>
              <a:t>Connaître l’utilisation du préservatif féminin pour prévenir les grossesses et la propagation des infections sexuellement transmissibles (IST), y compris le VIH.</a:t>
            </a:r>
          </a:p>
          <a:p>
            <a:pPr marL="571500" indent="-571500">
              <a:buClr>
                <a:schemeClr val="accent2"/>
              </a:buClr>
              <a:buFont typeface="Wingdings" panose="05000000000000000000" pitchFamily="2" charset="2"/>
              <a:buChar char="Ø"/>
            </a:pPr>
            <a:r>
              <a:rPr lang="fr-FR" altLang="en-US" sz="8000" b="0" dirty="0"/>
              <a:t>Savoir faire la démonstration de l’insertion et de l’utilisation correctes du FC2.</a:t>
            </a:r>
          </a:p>
          <a:p>
            <a:pPr marL="571500" indent="-571500">
              <a:buClr>
                <a:schemeClr val="accent2"/>
              </a:buClr>
              <a:buFont typeface="Wingdings" panose="05000000000000000000" pitchFamily="2" charset="2"/>
              <a:buChar char="Ø"/>
            </a:pPr>
            <a:r>
              <a:rPr lang="fr-FR" altLang="en-US" sz="8000" b="0" dirty="0"/>
              <a:t>Savoir transmettre des informations précises sur l’utilisation du FC2.</a:t>
            </a:r>
          </a:p>
          <a:p>
            <a:pPr marL="571500" indent="-571500">
              <a:buClr>
                <a:schemeClr val="accent2"/>
              </a:buClr>
              <a:buFont typeface="Wingdings" panose="05000000000000000000" pitchFamily="2" charset="2"/>
              <a:buChar char="Ø"/>
            </a:pPr>
            <a:r>
              <a:rPr lang="fr-FR" altLang="en-US" sz="8000" b="0" dirty="0"/>
              <a:t>Avoir adopté une attitude constructive à l’égard du FC2.</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5689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269683" y="315903"/>
            <a:ext cx="7520940" cy="411480"/>
          </a:xfrm>
        </p:spPr>
        <p:txBody>
          <a:bodyPr/>
          <a:lstStyle/>
          <a:p>
            <a:pPr algn="ctr"/>
            <a:r>
              <a:rPr lang="fr-FR" dirty="0"/>
              <a:t>Les organes reproducteurs internes </a:t>
            </a:r>
            <a:br>
              <a:rPr lang="fr-FR" dirty="0"/>
            </a:br>
            <a:r>
              <a:rPr lang="fr-FR" dirty="0"/>
              <a:t>de la femme</a:t>
            </a:r>
            <a:endParaRPr lang="en-AU" dirty="0"/>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6"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3"/>
          <a:stretch>
            <a:fillRect/>
          </a:stretch>
        </p:blipFill>
        <p:spPr>
          <a:xfrm>
            <a:off x="2739993" y="980728"/>
            <a:ext cx="3664014" cy="3938357"/>
          </a:xfrm>
          <a:prstGeom prst="rect">
            <a:avLst/>
          </a:prstGeom>
        </p:spPr>
      </p:pic>
      <p:pic>
        <p:nvPicPr>
          <p:cNvPr id="7" name="Picture 6"/>
          <p:cNvPicPr>
            <a:picLocks noChangeAspect="1"/>
          </p:cNvPicPr>
          <p:nvPr/>
        </p:nvPicPr>
        <p:blipFill>
          <a:blip r:embed="rId4"/>
          <a:stretch>
            <a:fillRect/>
          </a:stretch>
        </p:blipFill>
        <p:spPr>
          <a:xfrm>
            <a:off x="762935" y="692696"/>
            <a:ext cx="8230313" cy="4913802"/>
          </a:xfrm>
          <a:prstGeom prst="rect">
            <a:avLst/>
          </a:prstGeom>
        </p:spPr>
      </p:pic>
      <p:pic>
        <p:nvPicPr>
          <p:cNvPr id="8" name="Picture 7"/>
          <p:cNvPicPr>
            <a:picLocks noChangeAspect="1"/>
          </p:cNvPicPr>
          <p:nvPr/>
        </p:nvPicPr>
        <p:blipFill>
          <a:blip r:embed="rId5"/>
          <a:stretch>
            <a:fillRect/>
          </a:stretch>
        </p:blipFill>
        <p:spPr>
          <a:xfrm>
            <a:off x="150752" y="847283"/>
            <a:ext cx="1444877" cy="2298391"/>
          </a:xfrm>
          <a:prstGeom prst="rect">
            <a:avLst/>
          </a:prstGeom>
        </p:spPr>
      </p:pic>
    </p:spTree>
    <p:extLst>
      <p:ext uri="{BB962C8B-B14F-4D97-AF65-F5344CB8AC3E}">
        <p14:creationId xmlns:p14="http://schemas.microsoft.com/office/powerpoint/2010/main" val="26807420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Avant </a:t>
            </a:r>
            <a:r>
              <a:rPr lang="en-AU" dirty="0" err="1"/>
              <a:t>d’ouvrir</a:t>
            </a:r>
            <a:r>
              <a:rPr lang="en-AU" dirty="0"/>
              <a:t> le FC2</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25780" y="1524971"/>
            <a:ext cx="3692439" cy="2565955"/>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89027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err="1"/>
              <a:t>L’insertion</a:t>
            </a:r>
            <a:r>
              <a:rPr lang="en-AU" dirty="0"/>
              <a:t> du FC2 (1)</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60262" y="1556792"/>
            <a:ext cx="3623476" cy="2448272"/>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892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err="1"/>
              <a:t>L’insertion</a:t>
            </a:r>
            <a:r>
              <a:rPr lang="en-AU" dirty="0"/>
              <a:t> du FC2 (2)</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50346" y="1556792"/>
            <a:ext cx="3643308" cy="2520280"/>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790236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err="1"/>
              <a:t>L’insertion</a:t>
            </a:r>
            <a:r>
              <a:rPr lang="en-AU" dirty="0"/>
              <a:t> du FC2 (3)</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339752" y="1412776"/>
            <a:ext cx="4268993" cy="3023388"/>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43246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err="1"/>
              <a:t>L’insertion</a:t>
            </a:r>
            <a:r>
              <a:rPr lang="en-AU" dirty="0"/>
              <a:t> du FC2 (4)</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640589" y="1412776"/>
            <a:ext cx="3862821" cy="2736304"/>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28398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err="1"/>
              <a:t>L’insertion</a:t>
            </a:r>
            <a:r>
              <a:rPr lang="en-AU" dirty="0"/>
              <a:t> du FC2 (5)</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71800" y="1556793"/>
            <a:ext cx="1811630" cy="2648583"/>
          </a:xfrm>
          <a:prstGeom prst="rect">
            <a:avLst/>
          </a:prstGeom>
        </p:spPr>
      </p:pic>
      <p:pic>
        <p:nvPicPr>
          <p:cNvPr id="5" name="Picture 4"/>
          <p:cNvPicPr>
            <a:picLocks noChangeAspect="1"/>
          </p:cNvPicPr>
          <p:nvPr/>
        </p:nvPicPr>
        <p:blipFill>
          <a:blip r:embed="rId3"/>
          <a:stretch>
            <a:fillRect/>
          </a:stretch>
        </p:blipFill>
        <p:spPr>
          <a:xfrm>
            <a:off x="4583429" y="1556793"/>
            <a:ext cx="1876833" cy="2648420"/>
          </a:xfrm>
          <a:prstGeom prst="rect">
            <a:avLst/>
          </a:prstGeom>
        </p:spPr>
      </p:pic>
      <p:pic>
        <p:nvPicPr>
          <p:cNvPr id="7" name="Picture 2" descr="The Female Health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85962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err="1"/>
              <a:t>L’insertion</a:t>
            </a:r>
            <a:r>
              <a:rPr lang="en-AU" dirty="0"/>
              <a:t> du FC2 (6)</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638954" y="1412776"/>
            <a:ext cx="3866091" cy="2736304"/>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924954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err="1"/>
              <a:t>L’insertion</a:t>
            </a:r>
            <a:r>
              <a:rPr lang="en-AU" dirty="0"/>
              <a:t> du FC2 (7)</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555776" y="1412776"/>
            <a:ext cx="4032448" cy="2850524"/>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1841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L’utilisation du FC2 pendant les rapports sexuels</a:t>
            </a:r>
            <a:endParaRPr lang="en-AU" dirty="0"/>
          </a:p>
        </p:txBody>
      </p:sp>
      <p:sp>
        <p:nvSpPr>
          <p:cNvPr id="3" name="Tijdelijke aanduiding voor inhoud 2"/>
          <p:cNvSpPr>
            <a:spLocks noGrp="1"/>
          </p:cNvSpPr>
          <p:nvPr>
            <p:ph idx="1"/>
          </p:nvPr>
        </p:nvSpPr>
        <p:spPr>
          <a:xfrm>
            <a:off x="822960" y="1100627"/>
            <a:ext cx="7520940" cy="3579849"/>
          </a:xfrm>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535663" y="1412776"/>
            <a:ext cx="4072673" cy="2880321"/>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69360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 contenu de l’atelier (1)</a:t>
            </a:r>
            <a:endParaRPr lang="en-AU" dirty="0"/>
          </a:p>
        </p:txBody>
      </p:sp>
      <p:sp>
        <p:nvSpPr>
          <p:cNvPr id="3" name="Tijdelijke aanduiding voor inhoud 2"/>
          <p:cNvSpPr>
            <a:spLocks noGrp="1"/>
          </p:cNvSpPr>
          <p:nvPr>
            <p:ph idx="1"/>
          </p:nvPr>
        </p:nvSpPr>
        <p:spPr/>
        <p:txBody>
          <a:bodyPr>
            <a:normAutofit fontScale="25000" lnSpcReduction="20000"/>
          </a:bodyPr>
          <a:lstStyle/>
          <a:p>
            <a:r>
              <a:rPr lang="fr-FR" altLang="en-US" sz="8800" dirty="0"/>
              <a:t>Module 1 : ouvrir l’atelier et faire connaissance.</a:t>
            </a:r>
          </a:p>
          <a:p>
            <a:pPr marL="573088" indent="-573088">
              <a:buClr>
                <a:schemeClr val="accent2"/>
              </a:buClr>
              <a:buFont typeface="Wingdings" panose="05000000000000000000" pitchFamily="2" charset="2"/>
              <a:buChar char="Ø"/>
            </a:pPr>
            <a:r>
              <a:rPr lang="fr-FR" altLang="en-US" sz="8800" b="0" dirty="0"/>
              <a:t>L’accueil.</a:t>
            </a:r>
          </a:p>
          <a:p>
            <a:pPr marL="573088" indent="-573088">
              <a:buClr>
                <a:schemeClr val="accent2"/>
              </a:buClr>
              <a:buFont typeface="Wingdings" panose="05000000000000000000" pitchFamily="2" charset="2"/>
              <a:buChar char="Ø"/>
            </a:pPr>
            <a:r>
              <a:rPr lang="fr-FR" altLang="en-US" sz="8800" b="0" dirty="0"/>
              <a:t>Les règles de base.</a:t>
            </a:r>
          </a:p>
          <a:p>
            <a:pPr marL="573088" indent="-573088">
              <a:buClr>
                <a:schemeClr val="accent2"/>
              </a:buClr>
              <a:buFont typeface="Wingdings" panose="05000000000000000000" pitchFamily="2" charset="2"/>
              <a:buChar char="Ø"/>
            </a:pPr>
            <a:r>
              <a:rPr lang="fr-FR" altLang="en-US" sz="8800" b="0" dirty="0"/>
              <a:t>Faire connaissance.  </a:t>
            </a:r>
          </a:p>
          <a:p>
            <a:pPr marL="573088" indent="-573088">
              <a:buClr>
                <a:schemeClr val="accent2"/>
              </a:buClr>
              <a:buFont typeface="Wingdings" panose="05000000000000000000" pitchFamily="2" charset="2"/>
              <a:buChar char="Ø"/>
            </a:pPr>
            <a:r>
              <a:rPr lang="fr-FR" altLang="en-US" sz="8800" b="0" dirty="0"/>
              <a:t>Qu’est-ce que je pense vraiment ?</a:t>
            </a:r>
          </a:p>
          <a:p>
            <a:pPr marL="573088" indent="-573088"/>
            <a:endParaRPr lang="fr-FR" altLang="en-US" sz="8800" dirty="0"/>
          </a:p>
          <a:p>
            <a:pPr marL="573088" indent="-573088"/>
            <a:r>
              <a:rPr lang="fr-FR" altLang="en-US" sz="8800" dirty="0"/>
              <a:t>Module 2 : aperçu du VIH et de la santé sexuelle et reproductive.</a:t>
            </a:r>
          </a:p>
          <a:p>
            <a:pPr marL="573088" indent="-573088">
              <a:buClr>
                <a:schemeClr val="accent2"/>
              </a:buClr>
              <a:buFont typeface="Wingdings" panose="05000000000000000000" pitchFamily="2" charset="2"/>
              <a:buChar char="Ø"/>
            </a:pPr>
            <a:r>
              <a:rPr lang="fr-FR" altLang="en-US" sz="8800" b="0" dirty="0"/>
              <a:t>Introduction aux méthodes de prévention  qui  réalisent une double protection.</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6823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a:t>Le FC2 après </a:t>
            </a:r>
            <a:r>
              <a:rPr lang="en-AU" dirty="0" err="1"/>
              <a:t>l’utilisation</a:t>
            </a:r>
            <a:endParaRPr lang="en-AU" dirty="0"/>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2733390" y="1556792"/>
            <a:ext cx="3677219" cy="2525314"/>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70528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échecs dans l’utilisation du FC2 (1)</a:t>
            </a:r>
            <a:endParaRPr lang="en-AU" dirty="0"/>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3249864" y="1484784"/>
            <a:ext cx="2667131" cy="3086957"/>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6897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échecs dans l’utilisation du FC2 (2)</a:t>
            </a:r>
            <a:endParaRPr lang="en-AU" dirty="0"/>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4" name="Picture 3"/>
          <p:cNvPicPr>
            <a:picLocks noChangeAspect="1"/>
          </p:cNvPicPr>
          <p:nvPr/>
        </p:nvPicPr>
        <p:blipFill>
          <a:blip r:embed="rId2"/>
          <a:stretch>
            <a:fillRect/>
          </a:stretch>
        </p:blipFill>
        <p:spPr>
          <a:xfrm>
            <a:off x="3497466" y="1556792"/>
            <a:ext cx="2149068" cy="3217167"/>
          </a:xfrm>
          <a:prstGeom prst="rect">
            <a:avLst/>
          </a:prstGeom>
        </p:spPr>
      </p:pic>
      <p:pic>
        <p:nvPicPr>
          <p:cNvPr id="6" name="Picture 2" descr="The Female Health Compan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4385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objectifs d’apprentissage, Module 4</a:t>
            </a:r>
            <a:br>
              <a:rPr lang="fr-FR" dirty="0"/>
            </a:br>
            <a:r>
              <a:rPr lang="fr-FR" dirty="0"/>
              <a:t>Parler avec les clients</a:t>
            </a:r>
            <a:endParaRPr lang="en-AU" dirty="0"/>
          </a:p>
        </p:txBody>
      </p:sp>
      <p:sp>
        <p:nvSpPr>
          <p:cNvPr id="3" name="Tijdelijke aanduiding voor inhoud 2"/>
          <p:cNvSpPr>
            <a:spLocks noGrp="1"/>
          </p:cNvSpPr>
          <p:nvPr>
            <p:ph idx="1"/>
          </p:nvPr>
        </p:nvSpPr>
        <p:spPr>
          <a:xfrm>
            <a:off x="822960" y="1100628"/>
            <a:ext cx="7520940" cy="3579849"/>
          </a:xfrm>
        </p:spPr>
        <p:txBody>
          <a:bodyPr/>
          <a:lstStyle/>
          <a:p>
            <a:pPr algn="ctr"/>
            <a:endParaRPr lang="en-US" altLang="en-US" dirty="0"/>
          </a:p>
          <a:p>
            <a:r>
              <a:rPr lang="fr-FR" altLang="en-US" sz="2200" dirty="0"/>
              <a:t>À la fin de ce module, les participants ont appris à :</a:t>
            </a:r>
          </a:p>
          <a:p>
            <a:endParaRPr lang="fr-FR" altLang="en-US" sz="2200" dirty="0"/>
          </a:p>
          <a:p>
            <a:pPr>
              <a:buClr>
                <a:schemeClr val="accent2"/>
              </a:buClr>
              <a:buFont typeface="Wingdings" panose="05000000000000000000" pitchFamily="2" charset="2"/>
              <a:buChar char="Ø"/>
            </a:pPr>
            <a:r>
              <a:rPr lang="fr-FR" altLang="en-US" sz="2200" b="0" dirty="0"/>
              <a:t>Résumer les messages promotionnels sur le FC2.</a:t>
            </a:r>
          </a:p>
          <a:p>
            <a:pPr marL="0" indent="0">
              <a:buClr>
                <a:schemeClr val="accent2"/>
              </a:buClr>
            </a:pPr>
            <a:endParaRPr lang="fr-FR" altLang="en-US" sz="2200" b="0" dirty="0"/>
          </a:p>
          <a:p>
            <a:pPr>
              <a:buClr>
                <a:schemeClr val="accent2"/>
              </a:buClr>
              <a:buFont typeface="Wingdings" panose="05000000000000000000" pitchFamily="2" charset="2"/>
              <a:buChar char="Ø"/>
            </a:pPr>
            <a:r>
              <a:rPr lang="fr-FR" altLang="en-US" sz="2200" b="0" dirty="0"/>
              <a:t>Récapituler les enseignements tirés de l’atelier.</a:t>
            </a:r>
          </a:p>
          <a:p>
            <a:pPr marL="457200" indent="-457200">
              <a:buClr>
                <a:schemeClr val="accent2"/>
              </a:buClr>
              <a:buFont typeface="Wingdings" panose="05000000000000000000" pitchFamily="2" charset="2"/>
              <a:buChar char="Ø"/>
            </a:pPr>
            <a:endParaRPr lang="en-US" altLang="en-US" sz="2200" b="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04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 contenu de l’atelier (2)</a:t>
            </a:r>
            <a:endParaRPr lang="en-AU" dirty="0"/>
          </a:p>
        </p:txBody>
      </p:sp>
      <p:sp>
        <p:nvSpPr>
          <p:cNvPr id="3" name="Tijdelijke aanduiding voor inhoud 2"/>
          <p:cNvSpPr>
            <a:spLocks noGrp="1"/>
          </p:cNvSpPr>
          <p:nvPr>
            <p:ph idx="1"/>
          </p:nvPr>
        </p:nvSpPr>
        <p:spPr/>
        <p:txBody>
          <a:bodyPr>
            <a:normAutofit fontScale="25000" lnSpcReduction="20000"/>
          </a:bodyPr>
          <a:lstStyle/>
          <a:p>
            <a:pPr marL="457200" indent="-457200"/>
            <a:r>
              <a:rPr lang="fr-FR" altLang="en-US" sz="8800" dirty="0"/>
              <a:t>Module 3 : le FC2. Pourquoi ? Comment ? </a:t>
            </a:r>
          </a:p>
          <a:p>
            <a:pPr marL="573088" indent="-573088">
              <a:buClr>
                <a:schemeClr val="accent2"/>
              </a:buClr>
              <a:buFont typeface="Wingdings" panose="05000000000000000000" pitchFamily="2" charset="2"/>
              <a:buChar char="Ø"/>
            </a:pPr>
            <a:r>
              <a:rPr lang="fr-FR" altLang="en-US" sz="8800" b="0" dirty="0"/>
              <a:t>Introduction au préservatif féminin FC2. </a:t>
            </a:r>
          </a:p>
          <a:p>
            <a:pPr marL="573088" indent="-573088">
              <a:buClr>
                <a:schemeClr val="accent2"/>
              </a:buClr>
              <a:buFont typeface="Wingdings" panose="05000000000000000000" pitchFamily="2" charset="2"/>
              <a:buChar char="Ø"/>
            </a:pPr>
            <a:r>
              <a:rPr lang="fr-FR" altLang="en-US" sz="8800" b="0" dirty="0"/>
              <a:t>L’anatomie de la femme et le FC2. </a:t>
            </a:r>
          </a:p>
          <a:p>
            <a:pPr marL="573088" indent="-573088">
              <a:buClr>
                <a:schemeClr val="accent2"/>
              </a:buClr>
              <a:buFont typeface="Wingdings" panose="05000000000000000000" pitchFamily="2" charset="2"/>
              <a:buChar char="Ø"/>
            </a:pPr>
            <a:r>
              <a:rPr lang="fr-FR" altLang="en-US" sz="8800" b="0" dirty="0"/>
              <a:t>L’utilisation du FC2.</a:t>
            </a:r>
          </a:p>
          <a:p>
            <a:pPr marL="573088" indent="-573088">
              <a:buClr>
                <a:schemeClr val="accent2"/>
              </a:buClr>
              <a:buFont typeface="Wingdings" panose="05000000000000000000" pitchFamily="2" charset="2"/>
              <a:buChar char="Ø"/>
            </a:pPr>
            <a:r>
              <a:rPr lang="fr-FR" altLang="en-US" sz="8800" b="0" dirty="0"/>
              <a:t>L’entraînement  à l’insertion.</a:t>
            </a:r>
          </a:p>
          <a:p>
            <a:pPr marL="573088" indent="-573088">
              <a:buClr>
                <a:schemeClr val="accent2"/>
              </a:buClr>
              <a:buFont typeface="Wingdings" panose="05000000000000000000" pitchFamily="2" charset="2"/>
              <a:buChar char="Ø"/>
            </a:pPr>
            <a:r>
              <a:rPr lang="fr-FR" altLang="en-US" sz="8800" b="0" dirty="0"/>
              <a:t>Les échecs éventuels et comment les résoudre.</a:t>
            </a:r>
          </a:p>
          <a:p>
            <a:pPr marL="573088" indent="-573088"/>
            <a:endParaRPr lang="fr-FR" altLang="en-US" sz="8800" dirty="0"/>
          </a:p>
          <a:p>
            <a:pPr marL="573088" indent="-573088"/>
            <a:r>
              <a:rPr lang="fr-FR" altLang="en-US" sz="8800" dirty="0"/>
              <a:t>Module 4 : parler aux clients</a:t>
            </a:r>
          </a:p>
          <a:p>
            <a:pPr marL="573088" indent="-573088">
              <a:buClr>
                <a:schemeClr val="accent2"/>
              </a:buClr>
              <a:buFont typeface="Wingdings" panose="05000000000000000000" pitchFamily="2" charset="2"/>
              <a:buChar char="Ø"/>
            </a:pPr>
            <a:r>
              <a:rPr lang="fr-FR" altLang="en-US" sz="8800" b="0" dirty="0"/>
              <a:t>Les messages promotionnels.</a:t>
            </a:r>
          </a:p>
          <a:p>
            <a:pPr marL="573088" indent="-573088">
              <a:buClr>
                <a:schemeClr val="accent2"/>
              </a:buClr>
              <a:buFont typeface="Wingdings" panose="05000000000000000000" pitchFamily="2" charset="2"/>
              <a:buChar char="Ø"/>
            </a:pPr>
            <a:r>
              <a:rPr lang="fr-FR" altLang="en-US" sz="8800" b="0" dirty="0"/>
              <a:t>Les capacités à enseigner le FC2.</a:t>
            </a:r>
            <a:endParaRPr lang="en-US" altLang="en-US" b="0"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16620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objectifs d’apprentissage, Module 1</a:t>
            </a:r>
            <a:br>
              <a:rPr lang="fr-FR" dirty="0"/>
            </a:br>
            <a:r>
              <a:rPr lang="fr-FR" dirty="0"/>
              <a:t>Ouvrir l’atelier et faire connaissance</a:t>
            </a:r>
            <a:endParaRPr lang="en-AU" dirty="0"/>
          </a:p>
        </p:txBody>
      </p:sp>
      <p:sp>
        <p:nvSpPr>
          <p:cNvPr id="3" name="Tijdelijke aanduiding voor inhoud 2"/>
          <p:cNvSpPr>
            <a:spLocks noGrp="1"/>
          </p:cNvSpPr>
          <p:nvPr>
            <p:ph idx="1"/>
          </p:nvPr>
        </p:nvSpPr>
        <p:spPr/>
        <p:txBody>
          <a:bodyPr/>
          <a:lstStyle/>
          <a:p>
            <a:r>
              <a:rPr lang="en-US" altLang="en-US" dirty="0"/>
              <a:t/>
            </a:r>
            <a:br>
              <a:rPr lang="en-US" altLang="en-US" dirty="0"/>
            </a:br>
            <a:r>
              <a:rPr lang="fr-FR" altLang="en-US" sz="2200" dirty="0"/>
              <a:t>À la fin de ce module, les participants ont appris à : </a:t>
            </a:r>
          </a:p>
          <a:p>
            <a:pPr>
              <a:buClr>
                <a:schemeClr val="accent2"/>
              </a:buClr>
              <a:buFont typeface="Wingdings" panose="05000000000000000000" pitchFamily="2" charset="2"/>
              <a:buChar char="Ø"/>
            </a:pPr>
            <a:r>
              <a:rPr lang="fr-FR" altLang="en-US" sz="2200" b="0" dirty="0"/>
              <a:t>Identifier les objectifs  de l’atelier.        </a:t>
            </a:r>
          </a:p>
          <a:p>
            <a:pPr>
              <a:buClr>
                <a:schemeClr val="accent2"/>
              </a:buClr>
              <a:buFont typeface="Wingdings" panose="05000000000000000000" pitchFamily="2" charset="2"/>
              <a:buChar char="Ø"/>
            </a:pPr>
            <a:r>
              <a:rPr lang="fr-FR" altLang="en-US" sz="2200" b="0" dirty="0"/>
              <a:t>Découvrir leurs idées, leurs impressions et leurs  valeurs personnelles sur le préservatif féminin.</a:t>
            </a:r>
          </a:p>
          <a:p>
            <a:pPr>
              <a:buClr>
                <a:schemeClr val="accent2"/>
              </a:buClr>
              <a:buFont typeface="Wingdings" panose="05000000000000000000" pitchFamily="2" charset="2"/>
              <a:buChar char="Ø"/>
            </a:pPr>
            <a:r>
              <a:rPr lang="fr-FR" altLang="en-US" sz="2200" b="0" dirty="0"/>
              <a:t>Analyser comment ces idées, ces impressions et ces valeurs peuvent affecter la promotion du FC2.</a:t>
            </a:r>
          </a:p>
          <a:p>
            <a:pPr marL="457200" indent="-457200" algn="ctr">
              <a:buClr>
                <a:schemeClr val="accent2"/>
              </a:buClr>
              <a:buFont typeface="Wingdings" panose="05000000000000000000" pitchFamily="2" charset="2"/>
              <a:buChar char="Ø"/>
            </a:pPr>
            <a:endParaRPr lang="en-US" altLang="en-US" sz="220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0881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objectifs d’apprentissage, Module 2 </a:t>
            </a:r>
            <a:br>
              <a:rPr lang="fr-FR" dirty="0"/>
            </a:br>
            <a:r>
              <a:rPr lang="fr-FR" dirty="0"/>
              <a:t>Aperçu de l’épidémie à VIH et de la santé sexuelle et reproductive (SSR)</a:t>
            </a:r>
            <a:endParaRPr lang="en-AU" dirty="0"/>
          </a:p>
        </p:txBody>
      </p:sp>
      <p:sp>
        <p:nvSpPr>
          <p:cNvPr id="3" name="Tijdelijke aanduiding voor inhoud 2"/>
          <p:cNvSpPr>
            <a:spLocks noGrp="1"/>
          </p:cNvSpPr>
          <p:nvPr>
            <p:ph idx="1"/>
          </p:nvPr>
        </p:nvSpPr>
        <p:spPr/>
        <p:txBody>
          <a:bodyPr/>
          <a:lstStyle/>
          <a:p>
            <a:pPr algn="ctr"/>
            <a:endParaRPr lang="en-US" altLang="en-US" dirty="0"/>
          </a:p>
          <a:p>
            <a:r>
              <a:rPr lang="fr-FR" altLang="en-US" sz="2200" dirty="0"/>
              <a:t>À la fin de ce module, les participants ont appris à : </a:t>
            </a:r>
          </a:p>
          <a:p>
            <a:endParaRPr lang="fr-FR" altLang="en-US" sz="2200" dirty="0"/>
          </a:p>
          <a:p>
            <a:pPr>
              <a:buClr>
                <a:schemeClr val="accent2"/>
              </a:buClr>
              <a:buFont typeface="Wingdings" panose="05000000000000000000" pitchFamily="2" charset="2"/>
              <a:buChar char="Ø"/>
            </a:pPr>
            <a:r>
              <a:rPr lang="fr-FR" altLang="en-US" sz="2200" b="0" dirty="0"/>
              <a:t>Connaître les statistiques nationales et/ou locales des IST, du VIH et des grossesses non désirées.</a:t>
            </a:r>
          </a:p>
          <a:p>
            <a:pPr marL="457200" indent="-457200"/>
            <a:endParaRPr lang="en-US" altLang="en-US" sz="2200" b="0" dirty="0"/>
          </a:p>
          <a:p>
            <a:endParaRPr lang="en-US" altLang="en-US" sz="2200" b="0" dirty="0"/>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568556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Les objectifs d’apprentissage, Module 3</a:t>
            </a:r>
            <a:br>
              <a:rPr lang="fr-FR" dirty="0"/>
            </a:br>
            <a:r>
              <a:rPr lang="fr-FR" dirty="0"/>
              <a:t>Le FC2. Pourquoi ? Comment ? </a:t>
            </a:r>
            <a:endParaRPr lang="en-AU" dirty="0"/>
          </a:p>
        </p:txBody>
      </p:sp>
      <p:sp>
        <p:nvSpPr>
          <p:cNvPr id="3" name="Tijdelijke aanduiding voor inhoud 2"/>
          <p:cNvSpPr>
            <a:spLocks noGrp="1"/>
          </p:cNvSpPr>
          <p:nvPr>
            <p:ph idx="1"/>
          </p:nvPr>
        </p:nvSpPr>
        <p:spPr/>
        <p:txBody>
          <a:bodyPr/>
          <a:lstStyle/>
          <a:p>
            <a:pPr algn="ctr"/>
            <a:endParaRPr lang="en-US" altLang="en-US" dirty="0"/>
          </a:p>
          <a:p>
            <a:r>
              <a:rPr lang="fr-FR" altLang="en-US" sz="2200" dirty="0"/>
              <a:t>À la fin de ce module, les participants ont appris à : </a:t>
            </a:r>
          </a:p>
          <a:p>
            <a:pPr>
              <a:buClr>
                <a:schemeClr val="accent2"/>
              </a:buClr>
              <a:buFont typeface="Wingdings" panose="05000000000000000000" pitchFamily="2" charset="2"/>
              <a:buChar char="Ø"/>
            </a:pPr>
            <a:r>
              <a:rPr lang="fr-FR" altLang="en-US" sz="2200" b="0" dirty="0"/>
              <a:t>Identifier les personnes qui peuvent utiliser le FC2.</a:t>
            </a:r>
          </a:p>
          <a:p>
            <a:pPr>
              <a:buClr>
                <a:schemeClr val="accent2"/>
              </a:buClr>
              <a:buFont typeface="Wingdings" panose="05000000000000000000" pitchFamily="2" charset="2"/>
              <a:buChar char="Ø"/>
            </a:pPr>
            <a:r>
              <a:rPr lang="fr-FR" altLang="en-US" sz="2200" b="0" dirty="0"/>
              <a:t>Énumérer les avantages du FC2.</a:t>
            </a:r>
          </a:p>
          <a:p>
            <a:pPr>
              <a:buClr>
                <a:schemeClr val="accent2"/>
              </a:buClr>
              <a:buFont typeface="Wingdings" panose="05000000000000000000" pitchFamily="2" charset="2"/>
              <a:buChar char="Ø"/>
            </a:pPr>
            <a:r>
              <a:rPr lang="fr-FR" altLang="en-US" sz="2200" b="0" dirty="0"/>
              <a:t>Décrire les parties importantes de la physiologie et de l’anatomie féminines en relation avec l’insertion du FC2.</a:t>
            </a:r>
          </a:p>
          <a:p>
            <a:pPr>
              <a:buClr>
                <a:schemeClr val="accent2"/>
              </a:buClr>
              <a:buFont typeface="Wingdings" panose="05000000000000000000" pitchFamily="2" charset="2"/>
              <a:buChar char="Ø"/>
            </a:pPr>
            <a:r>
              <a:rPr lang="fr-FR" altLang="en-US" sz="2200" b="0" dirty="0"/>
              <a:t>Expliquer  l’utilisation correcte du FC2 et en faire la démonstration.</a:t>
            </a:r>
          </a:p>
          <a:p>
            <a:pPr algn="ctr"/>
            <a:endParaRPr lang="en-US" altLang="en-US" dirty="0"/>
          </a:p>
        </p:txBody>
      </p:sp>
      <p:pic>
        <p:nvPicPr>
          <p:cNvPr id="6"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33199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en-AU" dirty="0" err="1"/>
              <a:t>L’aspect</a:t>
            </a:r>
            <a:r>
              <a:rPr lang="en-AU" dirty="0"/>
              <a:t> du FC2</a:t>
            </a:r>
          </a:p>
        </p:txBody>
      </p:sp>
      <p:sp>
        <p:nvSpPr>
          <p:cNvPr id="3" name="Tijdelijke aanduiding voor inhoud 2"/>
          <p:cNvSpPr>
            <a:spLocks noGrp="1"/>
          </p:cNvSpPr>
          <p:nvPr>
            <p:ph idx="1"/>
          </p:nvPr>
        </p:nvSpPr>
        <p:spPr/>
        <p:txBody>
          <a:bodyPr/>
          <a:lstStyle/>
          <a:p>
            <a:pPr algn="ctr"/>
            <a:endParaRPr lang="en-US" altLang="en-US" dirty="0"/>
          </a:p>
          <a:p>
            <a:pPr algn="ctr"/>
            <a:endParaRPr lang="en-US" altLang="en-US" dirty="0"/>
          </a:p>
          <a:p>
            <a:pPr algn="ctr"/>
            <a:endParaRPr lang="en-US" altLang="en-US" dirty="0"/>
          </a:p>
          <a:p>
            <a:pPr algn="ctr"/>
            <a:endParaRPr lang="en-US" alt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06108" y="1468659"/>
            <a:ext cx="4237892" cy="3189097"/>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4217" y="2016969"/>
            <a:ext cx="3354859" cy="2415955"/>
          </a:xfrm>
          <a:prstGeom prst="rect">
            <a:avLst/>
          </a:prstGeom>
        </p:spPr>
      </p:pic>
      <p:pic>
        <p:nvPicPr>
          <p:cNvPr id="7" name="Picture 2" descr="The Female Health Compan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2682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algn="ctr"/>
            <a:r>
              <a:rPr lang="fr-FR" dirty="0"/>
              <a:t>Qu’est-ce que le préservatif féminin FC2 ?</a:t>
            </a:r>
            <a:endParaRPr lang="en-AU" dirty="0"/>
          </a:p>
        </p:txBody>
      </p:sp>
      <p:sp>
        <p:nvSpPr>
          <p:cNvPr id="3" name="Tijdelijke aanduiding voor inhoud 2"/>
          <p:cNvSpPr>
            <a:spLocks noGrp="1"/>
          </p:cNvSpPr>
          <p:nvPr>
            <p:ph idx="1"/>
          </p:nvPr>
        </p:nvSpPr>
        <p:spPr/>
        <p:txBody>
          <a:bodyPr>
            <a:normAutofit fontScale="92500" lnSpcReduction="20000"/>
          </a:bodyPr>
          <a:lstStyle/>
          <a:p>
            <a:pPr marL="457200" indent="-457200">
              <a:buClr>
                <a:schemeClr val="accent2"/>
              </a:buClr>
              <a:buFont typeface="Wingdings" panose="05000000000000000000" pitchFamily="2" charset="2"/>
              <a:buChar char="Ø"/>
            </a:pPr>
            <a:r>
              <a:rPr lang="fr-FR" altLang="en-US" sz="2200" b="0" dirty="0"/>
              <a:t>Le FC2 est une gaine ou poche souple et résistante en nitrile, ayant une longueur de 17 cm (ou de 6,5 pouces – donc de la même longueur que le préservatif masculin). Elle est fabriquée en polymère de nitrile (et non en latex). Fine et résistante, cette gaine se réchauffe à la température du corps.</a:t>
            </a:r>
          </a:p>
          <a:p>
            <a:pPr marL="457200" indent="-457200">
              <a:buClr>
                <a:schemeClr val="accent2"/>
              </a:buClr>
              <a:buFont typeface="Wingdings" panose="05000000000000000000" pitchFamily="2" charset="2"/>
              <a:buChar char="Ø"/>
            </a:pPr>
            <a:r>
              <a:rPr lang="fr-FR" altLang="en-US" sz="2200" b="0" dirty="0"/>
              <a:t>Le FC2 peut être inséré quelques heures avant le rapport sexuel, puisque c’est la femme qui le porte et que l’homme ne doit pas être en érection.</a:t>
            </a:r>
          </a:p>
          <a:p>
            <a:pPr marL="457200" indent="-457200">
              <a:buClr>
                <a:schemeClr val="accent2"/>
              </a:buClr>
              <a:buFont typeface="Wingdings" panose="05000000000000000000" pitchFamily="2" charset="2"/>
              <a:buChar char="Ø"/>
            </a:pPr>
            <a:r>
              <a:rPr lang="fr-FR" altLang="en-US" sz="2200" b="0" dirty="0"/>
              <a:t>Le FC2 ne peut pas être utilisé en même temps qu’un préservatif masculin.</a:t>
            </a:r>
          </a:p>
          <a:p>
            <a:pPr marL="457200" indent="-457200">
              <a:buClr>
                <a:schemeClr val="accent2"/>
              </a:buClr>
              <a:buFont typeface="Wingdings" panose="05000000000000000000" pitchFamily="2" charset="2"/>
              <a:buChar char="Ø"/>
            </a:pPr>
            <a:r>
              <a:rPr lang="fr-FR" altLang="en-US" sz="2200" b="0" dirty="0"/>
              <a:t>Le FC2 contient un lubrifiant à base de silicone à l’intérieur du préservatif. Une lubrification supplémentaire est possible pour accroître le plaisir. Le FC2 ne contient pas de spermicide.</a:t>
            </a:r>
          </a:p>
          <a:p>
            <a:pPr algn="ctr"/>
            <a:endParaRPr lang="en-US" altLang="en-US" dirty="0"/>
          </a:p>
        </p:txBody>
      </p:sp>
      <p:pic>
        <p:nvPicPr>
          <p:cNvPr id="5" name="Picture 2" descr="The Female Health Compa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6021288"/>
            <a:ext cx="2169627" cy="5893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58974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oeken">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Hoeken">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Hoeke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Angles</Template>
  <TotalTime>242</TotalTime>
  <Words>1304</Words>
  <Application>Microsoft Office PowerPoint</Application>
  <PresentationFormat>On-screen Show (4:3)</PresentationFormat>
  <Paragraphs>156</Paragraphs>
  <Slides>33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Arial</vt:lpstr>
      <vt:lpstr>Calibri</vt:lpstr>
      <vt:lpstr>Franklin Gothic Book</vt:lpstr>
      <vt:lpstr>Franklin Gothic Medium</vt:lpstr>
      <vt:lpstr>Tunga</vt:lpstr>
      <vt:lpstr>Wingdings</vt:lpstr>
      <vt:lpstr>Hoeken</vt:lpstr>
      <vt:lpstr>Accueil  à l’atelier de formation sur le préservatif féminin FC2</vt:lpstr>
      <vt:lpstr>Les objectifs de la formation  sur le préservatif féminin FC2</vt:lpstr>
      <vt:lpstr>Le contenu de l’atelier (1)</vt:lpstr>
      <vt:lpstr>Le contenu de l’atelier (2)</vt:lpstr>
      <vt:lpstr>Les objectifs d’apprentissage, Module 1 Ouvrir l’atelier et faire connaissance</vt:lpstr>
      <vt:lpstr>Les objectifs d’apprentissage, Module 2  Aperçu de l’épidémie à VIH et de la santé sexuelle et reproductive (SSR)</vt:lpstr>
      <vt:lpstr>Les objectifs d’apprentissage, Module 3 Le FC2. Pourquoi ? Comment ? </vt:lpstr>
      <vt:lpstr>L’aspect du FC2</vt:lpstr>
      <vt:lpstr>Qu’est-ce que le préservatif féminin FC2 ?</vt:lpstr>
      <vt:lpstr>Comment fonctionne le FC2 ?(1)</vt:lpstr>
      <vt:lpstr>Comment fonctionne le FC2 ?(2)</vt:lpstr>
      <vt:lpstr>Pourquoi  le FC2 est-il important ? </vt:lpstr>
      <vt:lpstr>Qui peut utiliser le FC2 ?</vt:lpstr>
      <vt:lpstr>Les avantages du FC2 (1)</vt:lpstr>
      <vt:lpstr>Les avantages du FC2 (2)</vt:lpstr>
      <vt:lpstr>Quelle est l’efficacité du  FC2 ?</vt:lpstr>
      <vt:lpstr>Les approbations réglementaires du FC2</vt:lpstr>
      <vt:lpstr>Les craintes à propos du FC2</vt:lpstr>
      <vt:lpstr>Les organes reproducteurs externes  de la femme</vt:lpstr>
      <vt:lpstr>Les organes reproducteurs internes  de la femme</vt:lpstr>
      <vt:lpstr>Avant d’ouvrir le FC2</vt:lpstr>
      <vt:lpstr>L’insertion du FC2 (1)</vt:lpstr>
      <vt:lpstr>L’insertion du FC2 (2)</vt:lpstr>
      <vt:lpstr>L’insertion du FC2 (3)</vt:lpstr>
      <vt:lpstr>L’insertion du FC2 (4)</vt:lpstr>
      <vt:lpstr>L’insertion du FC2 (5)</vt:lpstr>
      <vt:lpstr>L’insertion du FC2 (6)</vt:lpstr>
      <vt:lpstr>L’insertion du FC2 (7)</vt:lpstr>
      <vt:lpstr>L’utilisation du FC2 pendant les rapports sexuels</vt:lpstr>
      <vt:lpstr>Le FC2 après l’utilisation</vt:lpstr>
      <vt:lpstr>Les échecs dans l’utilisation du FC2 (1)</vt:lpstr>
      <vt:lpstr>Les échecs dans l’utilisation du FC2 (2)</vt:lpstr>
      <vt:lpstr>Les objectifs d’apprentissage, Module 4 Parler avec les clients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Margot</dc:creator>
  <cp:lastModifiedBy>Catherine Boland</cp:lastModifiedBy>
  <cp:revision>17</cp:revision>
  <dcterms:created xsi:type="dcterms:W3CDTF">2016-07-27T12:50:16Z</dcterms:created>
  <dcterms:modified xsi:type="dcterms:W3CDTF">2017-03-20T20:07:38Z</dcterms:modified>
</cp:coreProperties>
</file>